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257" r:id="rId3"/>
    <p:sldId id="258" r:id="rId4"/>
    <p:sldId id="259" r:id="rId5"/>
    <p:sldId id="350" r:id="rId6"/>
    <p:sldId id="527" r:id="rId7"/>
    <p:sldId id="260" r:id="rId8"/>
    <p:sldId id="1376" r:id="rId9"/>
    <p:sldId id="261" r:id="rId10"/>
    <p:sldId id="263" r:id="rId11"/>
  </p:sldIdLst>
  <p:sldSz cx="12192000" cy="6858000"/>
  <p:notesSz cx="6858000" cy="9144000"/>
  <p:embeddedFontLst>
    <p:embeddedFont>
      <p:font typeface="汉仪正圆-55W" panose="00020600040101010101" pitchFamily="18" charset="-122"/>
      <p:regular r:id="rId16"/>
    </p:embeddedFont>
    <p:embeddedFont>
      <p:font typeface="Open Sans" pitchFamily="34" charset="0"/>
      <p:regular r:id="rId17"/>
      <p:bold r:id="rId18"/>
      <p:italic r:id="rId19"/>
      <p:boldItalic r:id="rId20"/>
    </p:embeddedFont>
    <p:embeddedFont>
      <p:font typeface="等线 Light" panose="02010600030101010101" charset="-122"/>
      <p:regular r:id="rId21"/>
    </p:embeddedFont>
    <p:embeddedFont>
      <p:font typeface="等线" panose="02010600030101010101" charset="-122"/>
      <p:regular r:id="rId22"/>
    </p:embeddedFont>
  </p:embeddedFontLst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5" autoAdjust="0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7.xml"/><Relationship Id="rId22" Type="http://schemas.openxmlformats.org/officeDocument/2006/relationships/font" Target="fonts/font7.fntdata"/><Relationship Id="rId21" Type="http://schemas.openxmlformats.org/officeDocument/2006/relationships/font" Target="fonts/font6.fntdata"/><Relationship Id="rId20" Type="http://schemas.openxmlformats.org/officeDocument/2006/relationships/font" Target="fonts/font5.fntdata"/><Relationship Id="rId2" Type="http://schemas.openxmlformats.org/officeDocument/2006/relationships/theme" Target="theme/theme1.xml"/><Relationship Id="rId19" Type="http://schemas.openxmlformats.org/officeDocument/2006/relationships/font" Target="fonts/font4.fntdata"/><Relationship Id="rId18" Type="http://schemas.openxmlformats.org/officeDocument/2006/relationships/font" Target="fonts/font3.fntdata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73684-DEA6-4057-B32F-1780759304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3DA20-3340-47F2-8F69-CF0BF61921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82170" y="67428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>
            <a:off x="2623127" y="3580209"/>
            <a:ext cx="6945746" cy="338553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524000" y="1335865"/>
            <a:ext cx="9144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《顺城区“小升规”工作实施方案》的解读</a:t>
            </a:r>
            <a:endParaRPr lang="zh-CN" altLang="en-US" sz="5400" b="1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3773805" y="4629785"/>
            <a:ext cx="4606925" cy="434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解读单位：顺城区工业和信息化局</a:t>
            </a:r>
            <a:endParaRPr lang="zh-CN" altLang="en-US" sz="16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4321628" y="5188857"/>
            <a:ext cx="942238" cy="870857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1001486" y="798285"/>
            <a:ext cx="942238" cy="870857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深度视觉·原创设计 https://www.docer.com/works?userid=22383862"/>
          <p:cNvSpPr/>
          <p:nvPr/>
        </p:nvSpPr>
        <p:spPr>
          <a:xfrm>
            <a:off x="1364342" y="1233714"/>
            <a:ext cx="3497944" cy="4390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 txBox="1"/>
          <p:nvPr/>
        </p:nvSpPr>
        <p:spPr>
          <a:xfrm>
            <a:off x="1857829" y="2104572"/>
            <a:ext cx="2525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目录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/>
          <p:nvPr/>
        </p:nvSpPr>
        <p:spPr>
          <a:xfrm>
            <a:off x="5794920" y="474573"/>
            <a:ext cx="821761" cy="82176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01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6756982" y="610177"/>
            <a:ext cx="38081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总体要求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1" name="深度视觉·原创设计 https://www.docer.com/works?userid=22383862"/>
          <p:cNvSpPr/>
          <p:nvPr/>
        </p:nvSpPr>
        <p:spPr>
          <a:xfrm>
            <a:off x="5794920" y="1689809"/>
            <a:ext cx="821761" cy="821761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02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 txBox="1"/>
          <p:nvPr/>
        </p:nvSpPr>
        <p:spPr>
          <a:xfrm>
            <a:off x="6756982" y="1825413"/>
            <a:ext cx="38081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目标任务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4" name="深度视觉·原创设计 https://www.docer.com/works?userid=22383862"/>
          <p:cNvSpPr/>
          <p:nvPr/>
        </p:nvSpPr>
        <p:spPr>
          <a:xfrm>
            <a:off x="5794920" y="2905045"/>
            <a:ext cx="821761" cy="821761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03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5" name="深度视觉·原创设计 https://www.docer.com/works?userid=22383862"/>
          <p:cNvSpPr txBox="1"/>
          <p:nvPr/>
        </p:nvSpPr>
        <p:spPr>
          <a:xfrm>
            <a:off x="6756982" y="3040649"/>
            <a:ext cx="38081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重点工作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7" name="深度视觉·原创设计 https://www.docer.com/works?userid=22383862"/>
          <p:cNvSpPr/>
          <p:nvPr/>
        </p:nvSpPr>
        <p:spPr>
          <a:xfrm>
            <a:off x="5817235" y="4186555"/>
            <a:ext cx="828675" cy="797560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04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8" name="深度视觉·原创设计 https://www.docer.com/works?userid=22383862"/>
          <p:cNvSpPr txBox="1"/>
          <p:nvPr/>
        </p:nvSpPr>
        <p:spPr>
          <a:xfrm>
            <a:off x="6756982" y="4324464"/>
            <a:ext cx="38081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政策扶持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3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>
            <a:off x="5864225" y="5443855"/>
            <a:ext cx="781685" cy="81407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05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4" name="深度视觉·原创设计 https://www.docer.com/works?userid=22383862"/>
          <p:cNvSpPr txBox="1"/>
          <p:nvPr>
            <p:custDataLst>
              <p:tags r:id="rId2"/>
            </p:custDataLst>
          </p:nvPr>
        </p:nvSpPr>
        <p:spPr>
          <a:xfrm>
            <a:off x="6756982" y="5608434"/>
            <a:ext cx="380816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保障机制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645285" y="1415415"/>
            <a:ext cx="3154680" cy="90805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一、总体要求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 txBox="1"/>
          <p:nvPr/>
        </p:nvSpPr>
        <p:spPr>
          <a:xfrm>
            <a:off x="1645262" y="2656228"/>
            <a:ext cx="430559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     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以习近平新时代中国特色社会主义思想为指导，全面贯彻党的二十大精神，围绕中央经济工作会议坚持稳中求进的工作总基调，坚持稳字当头、稳中求进，立足“全面振兴新突破三年行动”工作要求，贯彻新发展理念，以促进企业提档升级为目标，积极实施“小升规”专项行动，推动一批小微企业升级为规模以上工业企业，促进小微企业健康成长，不断壮大全区工业经济整体规模。</a:t>
            </a:r>
            <a:endParaRPr lang="zh-CN" altLang="en-US" sz="1400" dirty="0">
              <a:solidFill>
                <a:schemeClr val="tx1">
                  <a:lumMod val="85000"/>
                  <a:lumOff val="15000"/>
                  <a:alpha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66441" b="-6644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3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深度视觉·原创设计 https://www.docer.com/works?userid=22383862"/>
          <p:cNvSpPr/>
          <p:nvPr/>
        </p:nvSpPr>
        <p:spPr>
          <a:xfrm>
            <a:off x="1381125" y="426720"/>
            <a:ext cx="10810875" cy="14681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693430" y="868574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二、目标任务</a:t>
            </a:r>
            <a:endParaRPr lang="zh-CN" altLang="en-US" sz="32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 txBox="1"/>
          <p:nvPr/>
        </p:nvSpPr>
        <p:spPr>
          <a:xfrm>
            <a:off x="1604645" y="2205990"/>
            <a:ext cx="8111490" cy="4034155"/>
          </a:xfrm>
          <a:prstGeom prst="rect">
            <a:avLst/>
          </a:prstGeom>
          <a:noFill/>
        </p:spPr>
        <p:txBody>
          <a:bodyPr wrap="square" lIns="91423" tIns="45712" rIns="91423" bIns="45712" rtlCol="0">
            <a:no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          </a:t>
            </a:r>
            <a:r>
              <a:rPr lang="zh-CN" altLang="en-US" sz="4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通过主体培育、项目建设、企业管理、创新驱动、企业帮扶、优化环境等政策措施，进一步优化营商环境，使全区工业经济效益和企业运行质量得到较大提升，扩大规上工业企业规模。</a:t>
            </a:r>
            <a:r>
              <a:rPr lang="zh-CN" altLang="en-US" sz="44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度。请</a:t>
            </a:r>
            <a:r>
              <a:rPr lang="zh-CN" altLang="en-US" sz="14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在此处添加具体内容，文字尽量言简意赅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1" name="深度视觉·原创设计 https://www.docer.com/works?userid=22383862"/>
          <p:cNvSpPr/>
          <p:nvPr/>
        </p:nvSpPr>
        <p:spPr>
          <a:xfrm>
            <a:off x="313741" y="6244729"/>
            <a:ext cx="360219" cy="3602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5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7" name="深度视觉·原创设计 https://www.docer.com/works?userid=22383862"/>
          <p:cNvSpPr/>
          <p:nvPr/>
        </p:nvSpPr>
        <p:spPr>
          <a:xfrm>
            <a:off x="469265" y="347345"/>
            <a:ext cx="4457065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三、重点工作</a:t>
            </a:r>
            <a:endParaRPr lang="en-US" sz="360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6" name="深度视觉·原创设计 https://www.docer.com/works?userid=22383862"/>
          <p:cNvSpPr/>
          <p:nvPr/>
        </p:nvSpPr>
        <p:spPr>
          <a:xfrm>
            <a:off x="273050" y="2672080"/>
            <a:ext cx="2124075" cy="36893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lnSpc>
                <a:spcPct val="100000"/>
              </a:lnSpc>
              <a:defRPr/>
            </a:pP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1.锁定培育对象。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2.加强项目推进。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3.严防企业“退库”。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7" name="深度视觉·原创设计 https://www.docer.com/works?userid=22383862"/>
          <p:cNvSpPr/>
          <p:nvPr/>
        </p:nvSpPr>
        <p:spPr>
          <a:xfrm>
            <a:off x="130175" y="1771650"/>
            <a:ext cx="2341880" cy="3181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（一）实施重点培育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48" name="深度视觉·原创设计 https://www.docer.com/works?userid=22383862"/>
          <p:cNvSpPr/>
          <p:nvPr/>
        </p:nvSpPr>
        <p:spPr>
          <a:xfrm>
            <a:off x="2712720" y="2679700"/>
            <a:ext cx="2091690" cy="36817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.强化企业质量管理。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.挖掘企业发展潜力。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9" name="深度视觉·原创设计 https://www.docer.com/works?userid=22383862"/>
          <p:cNvSpPr/>
          <p:nvPr/>
        </p:nvSpPr>
        <p:spPr>
          <a:xfrm>
            <a:off x="2489447" y="1740150"/>
            <a:ext cx="255732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（二）实施企业管理提升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/>
        </p:nvSpPr>
        <p:spPr>
          <a:xfrm>
            <a:off x="5227955" y="1624965"/>
            <a:ext cx="2063115" cy="44792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lnSpc>
                <a:spcPts val="2000"/>
              </a:lnSpc>
              <a:defRPr/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1" name="深度视觉·原创设计 https://www.docer.com/works?userid=22383862"/>
          <p:cNvSpPr/>
          <p:nvPr/>
        </p:nvSpPr>
        <p:spPr>
          <a:xfrm>
            <a:off x="4967751" y="1740150"/>
            <a:ext cx="2583645" cy="3494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（三）实施创新驱动提升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52" name="深度视觉·原创设计 https://www.docer.com/works?userid=22383862"/>
          <p:cNvSpPr/>
          <p:nvPr/>
        </p:nvSpPr>
        <p:spPr>
          <a:xfrm>
            <a:off x="7764145" y="2687955"/>
            <a:ext cx="2085340" cy="33947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.强化对企业个性化服务。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.强化对企业的金融服务。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.强化对企业的市场开拓服务。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3" name="深度视觉·原创设计 https://www.docer.com/works?userid=22383862"/>
          <p:cNvSpPr/>
          <p:nvPr/>
        </p:nvSpPr>
        <p:spPr>
          <a:xfrm>
            <a:off x="7444174" y="1740150"/>
            <a:ext cx="272579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（四）实施企业帮扶提升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6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>
            <a:off x="10047158" y="1739803"/>
            <a:ext cx="1895287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（五）实施提升服务效能水平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62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>
            <a:off x="10121900" y="2687955"/>
            <a:ext cx="1896110" cy="3642360"/>
          </a:xfrm>
          <a:prstGeom prst="rect">
            <a:avLst/>
          </a:prstGeom>
        </p:spPr>
        <p:txBody>
          <a:bodyPr wrap="square">
            <a:noAutofit/>
          </a:bodyPr>
          <a:p>
            <a:pPr lvl="0" algn="ctr">
              <a:lnSpc>
                <a:spcPct val="100000"/>
              </a:lnSpc>
              <a:defRPr/>
            </a:pP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1.营造良好政务服务环境。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.加强主动靠前服务。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8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>
            <a:off x="5304790" y="2687320"/>
            <a:ext cx="2085340" cy="3365500"/>
          </a:xfrm>
          <a:prstGeom prst="rect">
            <a:avLst/>
          </a:prstGeom>
        </p:spPr>
        <p:txBody>
          <a:bodyPr wrap="square">
            <a:noAutofit/>
          </a:bodyPr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.加强企业梯度培育。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.加强企业创新能力建设。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3</a:t>
            </a:r>
            <a:r>
              <a:rPr lang="zh-CN" altLang="en-US" sz="2400" dirty="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.激发创新创业内生活力。</a:t>
            </a:r>
            <a:endParaRPr lang="zh-CN" altLang="en-US" sz="2400" dirty="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61" grpId="0"/>
      <p:bldP spid="62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184910" y="709930"/>
            <a:ext cx="3819525" cy="90360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四、政策扶持</a:t>
            </a:r>
            <a:endParaRPr lang="en-US" altLang="zh-CN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 txBox="1"/>
          <p:nvPr/>
        </p:nvSpPr>
        <p:spPr>
          <a:xfrm>
            <a:off x="1210945" y="2089150"/>
            <a:ext cx="9934575" cy="38620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     </a:t>
            </a:r>
            <a:r>
              <a:rPr lang="zh-CN" altLang="en-US" sz="2000" dirty="0">
                <a:solidFill>
                  <a:schemeClr val="tx1"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1.争取省级“小升规”奖励资金。根据《辽宁省人民政府关于印发&lt;辽宁省进一步稳经济若干政策举措&gt;的通知》（辽政发〔2023〕1号），帮助首次完成”小升规“的企业争取升级后补助奖励资金，具体奖励金额以省政府实际发放为准。</a:t>
            </a:r>
            <a:endParaRPr lang="zh-CN" altLang="en-US" sz="2000" dirty="0">
              <a:solidFill>
                <a:schemeClr val="tx1">
                  <a:alpha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>
                  <a:alpha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     2</a:t>
            </a:r>
            <a:r>
              <a:rPr lang="zh-CN" altLang="en-US" sz="2000" dirty="0">
                <a:solidFill>
                  <a:schemeClr val="tx1"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.争取市级“小升规”补助奖励。根据抚顺市人民政府印发《抚顺市促进民营经济发展条例实施细则》（抚政办规〔2023〕4号）第十五条，帮助新入规模以上的工业企业，争取市级后补助奖励资金，每户10万元（每户企业只享受一次资金奖励）。</a:t>
            </a:r>
            <a:endParaRPr lang="zh-CN" altLang="en-US" sz="2000" dirty="0">
              <a:solidFill>
                <a:schemeClr val="tx1">
                  <a:alpha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0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 bwMode="auto">
          <a:xfrm flipH="1">
            <a:off x="3502422" y="4020343"/>
            <a:ext cx="1633880" cy="456751"/>
          </a:xfrm>
          <a:custGeom>
            <a:avLst/>
            <a:gdLst>
              <a:gd name="T0" fmla="*/ 685800 w 21600"/>
              <a:gd name="T1" fmla="*/ 228600 h 21600"/>
              <a:gd name="T2" fmla="*/ 685800 w 21600"/>
              <a:gd name="T3" fmla="*/ 228600 h 21600"/>
              <a:gd name="T4" fmla="*/ 685800 w 21600"/>
              <a:gd name="T5" fmla="*/ 228600 h 21600"/>
              <a:gd name="T6" fmla="*/ 685800 w 21600"/>
              <a:gd name="T7" fmla="*/ 2286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9525" cap="flat" cmpd="sng">
            <a:solidFill>
              <a:srgbClr val="BFBFBF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深度视觉·原创设计 https://www.docer.com/works?userid=22383862"/>
          <p:cNvSpPr/>
          <p:nvPr/>
        </p:nvSpPr>
        <p:spPr bwMode="auto">
          <a:xfrm>
            <a:off x="3044826" y="4140843"/>
            <a:ext cx="594745" cy="597051"/>
          </a:xfrm>
          <a:custGeom>
            <a:avLst/>
            <a:gdLst>
              <a:gd name="T0" fmla="*/ 297100 w 19679"/>
              <a:gd name="T1" fmla="*/ 327989 h 19679"/>
              <a:gd name="T2" fmla="*/ 297100 w 19679"/>
              <a:gd name="T3" fmla="*/ 327989 h 19679"/>
              <a:gd name="T4" fmla="*/ 297100 w 19679"/>
              <a:gd name="T5" fmla="*/ 327989 h 19679"/>
              <a:gd name="T6" fmla="*/ 297100 w 19679"/>
              <a:gd name="T7" fmla="*/ 32798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3</a:t>
            </a:r>
            <a:endParaRPr lang="en-US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0" name="深度视觉·原创设计 https://www.docer.com/works?userid=22383862"/>
          <p:cNvSpPr/>
          <p:nvPr/>
        </p:nvSpPr>
        <p:spPr bwMode="auto">
          <a:xfrm>
            <a:off x="7858415" y="1866741"/>
            <a:ext cx="594229" cy="598487"/>
          </a:xfrm>
          <a:custGeom>
            <a:avLst/>
            <a:gdLst>
              <a:gd name="T0" fmla="*/ 297099 w 19679"/>
              <a:gd name="T1" fmla="*/ 327989 h 19679"/>
              <a:gd name="T2" fmla="*/ 297099 w 19679"/>
              <a:gd name="T3" fmla="*/ 327989 h 19679"/>
              <a:gd name="T4" fmla="*/ 297099 w 19679"/>
              <a:gd name="T5" fmla="*/ 327989 h 19679"/>
              <a:gd name="T6" fmla="*/ 297099 w 19679"/>
              <a:gd name="T7" fmla="*/ 32798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1</a:t>
            </a:r>
            <a:endParaRPr lang="en-US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1" name="深度视觉·原创设计 https://www.docer.com/works?userid=22383862"/>
          <p:cNvSpPr/>
          <p:nvPr/>
        </p:nvSpPr>
        <p:spPr bwMode="auto">
          <a:xfrm flipH="1">
            <a:off x="7157243" y="2117722"/>
            <a:ext cx="701175" cy="299244"/>
          </a:xfrm>
          <a:custGeom>
            <a:avLst/>
            <a:gdLst>
              <a:gd name="T0" fmla="*/ 350588 w 21600"/>
              <a:gd name="T1" fmla="*/ 149410 h 21600"/>
              <a:gd name="T2" fmla="*/ 350588 w 21600"/>
              <a:gd name="T3" fmla="*/ 149410 h 21600"/>
              <a:gd name="T4" fmla="*/ 350588 w 21600"/>
              <a:gd name="T5" fmla="*/ 149410 h 21600"/>
              <a:gd name="T6" fmla="*/ 350588 w 21600"/>
              <a:gd name="T7" fmla="*/ 14941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599"/>
                </a:lnTo>
                <a:lnTo>
                  <a:pt x="21599" y="21599"/>
                </a:lnTo>
              </a:path>
            </a:pathLst>
          </a:custGeom>
          <a:noFill/>
          <a:ln w="9525" cap="flat" cmpd="sng">
            <a:solidFill>
              <a:srgbClr val="BFBFBF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3" name="深度视觉·原创设计 https://www.docer.com/works?userid=22383862"/>
          <p:cNvSpPr/>
          <p:nvPr/>
        </p:nvSpPr>
        <p:spPr bwMode="auto">
          <a:xfrm>
            <a:off x="3273838" y="2095687"/>
            <a:ext cx="1525175" cy="915006"/>
          </a:xfrm>
          <a:custGeom>
            <a:avLst/>
            <a:gdLst>
              <a:gd name="T0" fmla="*/ 762000 w 21600"/>
              <a:gd name="T1" fmla="*/ 457201 h 21600"/>
              <a:gd name="T2" fmla="*/ 762000 w 21600"/>
              <a:gd name="T3" fmla="*/ 457201 h 21600"/>
              <a:gd name="T4" fmla="*/ 762000 w 21600"/>
              <a:gd name="T5" fmla="*/ 457201 h 21600"/>
              <a:gd name="T6" fmla="*/ 762000 w 21600"/>
              <a:gd name="T7" fmla="*/ 457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9525" cap="flat" cmpd="sng">
            <a:solidFill>
              <a:srgbClr val="BFBFBF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4" name="深度视觉·原创设计 https://www.docer.com/works?userid=22383862"/>
          <p:cNvSpPr/>
          <p:nvPr/>
        </p:nvSpPr>
        <p:spPr bwMode="auto">
          <a:xfrm>
            <a:off x="2740026" y="1726406"/>
            <a:ext cx="594688" cy="598034"/>
          </a:xfrm>
          <a:custGeom>
            <a:avLst/>
            <a:gdLst>
              <a:gd name="T0" fmla="*/ 297100 w 19679"/>
              <a:gd name="T1" fmla="*/ 327989 h 19679"/>
              <a:gd name="T2" fmla="*/ 297100 w 19679"/>
              <a:gd name="T3" fmla="*/ 327989 h 19679"/>
              <a:gd name="T4" fmla="*/ 297100 w 19679"/>
              <a:gd name="T5" fmla="*/ 327989 h 19679"/>
              <a:gd name="T6" fmla="*/ 297100 w 19679"/>
              <a:gd name="T7" fmla="*/ 32798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2</a:t>
            </a:r>
            <a:endParaRPr lang="en-US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9" name="深度视觉·原创设计 https://www.docer.com/works?userid=22383862"/>
          <p:cNvSpPr/>
          <p:nvPr/>
        </p:nvSpPr>
        <p:spPr bwMode="auto">
          <a:xfrm>
            <a:off x="6852443" y="4458493"/>
            <a:ext cx="1218848" cy="380583"/>
          </a:xfrm>
          <a:custGeom>
            <a:avLst/>
            <a:gdLst>
              <a:gd name="T0" fmla="*/ 609600 w 21600"/>
              <a:gd name="T1" fmla="*/ 190501 h 21600"/>
              <a:gd name="T2" fmla="*/ 609600 w 21600"/>
              <a:gd name="T3" fmla="*/ 190501 h 21600"/>
              <a:gd name="T4" fmla="*/ 609600 w 21600"/>
              <a:gd name="T5" fmla="*/ 190501 h 21600"/>
              <a:gd name="T6" fmla="*/ 609600 w 21600"/>
              <a:gd name="T7" fmla="*/ 1905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9525" cap="flat" cmpd="sng">
            <a:solidFill>
              <a:srgbClr val="BFBFBF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0" name="深度视觉·原创设计 https://www.docer.com/works?userid=22383862"/>
          <p:cNvSpPr/>
          <p:nvPr/>
        </p:nvSpPr>
        <p:spPr bwMode="auto">
          <a:xfrm>
            <a:off x="7995112" y="4534609"/>
            <a:ext cx="594055" cy="596984"/>
          </a:xfrm>
          <a:custGeom>
            <a:avLst/>
            <a:gdLst>
              <a:gd name="T0" fmla="*/ 297098 w 19679"/>
              <a:gd name="T1" fmla="*/ 327989 h 19679"/>
              <a:gd name="T2" fmla="*/ 297098 w 19679"/>
              <a:gd name="T3" fmla="*/ 327989 h 19679"/>
              <a:gd name="T4" fmla="*/ 297098 w 19679"/>
              <a:gd name="T5" fmla="*/ 327989 h 19679"/>
              <a:gd name="T6" fmla="*/ 297098 w 19679"/>
              <a:gd name="T7" fmla="*/ 32798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charset="0"/>
                <a:ea typeface="MS PGothic" panose="020B0600070205080204" pitchFamily="34" charset="-128"/>
                <a:cs typeface="+mn-cs"/>
                <a:sym typeface="Calibri" panose="020F0502020204030204" charset="0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4</a:t>
            </a:r>
            <a:endParaRPr lang="en-US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6" name="深度视觉·原创设计 https://www.docer.com/works?userid=22383862"/>
          <p:cNvSpPr/>
          <p:nvPr/>
        </p:nvSpPr>
        <p:spPr bwMode="auto">
          <a:xfrm>
            <a:off x="6685609" y="2546736"/>
            <a:ext cx="782801" cy="789104"/>
          </a:xfrm>
          <a:custGeom>
            <a:avLst/>
            <a:gdLst>
              <a:gd name="T0" fmla="*/ 144 w 152"/>
              <a:gd name="T1" fmla="*/ 153 h 153"/>
              <a:gd name="T2" fmla="*/ 152 w 152"/>
              <a:gd name="T3" fmla="*/ 90 h 153"/>
              <a:gd name="T4" fmla="*/ 135 w 152"/>
              <a:gd name="T5" fmla="*/ 0 h 153"/>
              <a:gd name="T6" fmla="*/ 0 w 152"/>
              <a:gd name="T7" fmla="*/ 0 h 153"/>
              <a:gd name="T8" fmla="*/ 0 w 152"/>
              <a:gd name="T9" fmla="*/ 153 h 153"/>
              <a:gd name="T10" fmla="*/ 144 w 152"/>
              <a:gd name="T11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2" h="153">
                <a:moveTo>
                  <a:pt x="144" y="153"/>
                </a:moveTo>
                <a:cubicBezTo>
                  <a:pt x="149" y="133"/>
                  <a:pt x="152" y="112"/>
                  <a:pt x="152" y="90"/>
                </a:cubicBezTo>
                <a:cubicBezTo>
                  <a:pt x="152" y="58"/>
                  <a:pt x="146" y="28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3"/>
                  <a:pt x="0" y="153"/>
                  <a:pt x="0" y="153"/>
                </a:cubicBezTo>
                <a:lnTo>
                  <a:pt x="144" y="1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7" name="深度视觉·原创设计 https://www.docer.com/works?userid=22383862"/>
          <p:cNvSpPr/>
          <p:nvPr/>
        </p:nvSpPr>
        <p:spPr bwMode="auto">
          <a:xfrm>
            <a:off x="4720414" y="2546736"/>
            <a:ext cx="820617" cy="789104"/>
          </a:xfrm>
          <a:custGeom>
            <a:avLst/>
            <a:gdLst>
              <a:gd name="T0" fmla="*/ 17 w 159"/>
              <a:gd name="T1" fmla="*/ 0 h 153"/>
              <a:gd name="T2" fmla="*/ 0 w 159"/>
              <a:gd name="T3" fmla="*/ 90 h 153"/>
              <a:gd name="T4" fmla="*/ 8 w 159"/>
              <a:gd name="T5" fmla="*/ 153 h 153"/>
              <a:gd name="T6" fmla="*/ 159 w 159"/>
              <a:gd name="T7" fmla="*/ 153 h 153"/>
              <a:gd name="T8" fmla="*/ 159 w 159"/>
              <a:gd name="T9" fmla="*/ 0 h 153"/>
              <a:gd name="T10" fmla="*/ 17 w 159"/>
              <a:gd name="T1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" h="153">
                <a:moveTo>
                  <a:pt x="17" y="0"/>
                </a:moveTo>
                <a:cubicBezTo>
                  <a:pt x="6" y="28"/>
                  <a:pt x="0" y="58"/>
                  <a:pt x="0" y="90"/>
                </a:cubicBezTo>
                <a:cubicBezTo>
                  <a:pt x="0" y="112"/>
                  <a:pt x="3" y="133"/>
                  <a:pt x="8" y="153"/>
                </a:cubicBezTo>
                <a:cubicBezTo>
                  <a:pt x="159" y="153"/>
                  <a:pt x="159" y="153"/>
                  <a:pt x="159" y="153"/>
                </a:cubicBezTo>
                <a:cubicBezTo>
                  <a:pt x="159" y="0"/>
                  <a:pt x="159" y="0"/>
                  <a:pt x="159" y="0"/>
                </a:cubicBezTo>
                <a:lnTo>
                  <a:pt x="1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8" name="深度视觉·原创设计 https://www.docer.com/works?userid=22383862"/>
          <p:cNvSpPr/>
          <p:nvPr/>
        </p:nvSpPr>
        <p:spPr bwMode="auto">
          <a:xfrm>
            <a:off x="6432239" y="1727379"/>
            <a:ext cx="917680" cy="752547"/>
          </a:xfrm>
          <a:custGeom>
            <a:avLst/>
            <a:gdLst>
              <a:gd name="T0" fmla="*/ 178 w 178"/>
              <a:gd name="T1" fmla="*/ 146 h 146"/>
              <a:gd name="T2" fmla="*/ 0 w 178"/>
              <a:gd name="T3" fmla="*/ 0 h 146"/>
              <a:gd name="T4" fmla="*/ 48 w 178"/>
              <a:gd name="T5" fmla="*/ 146 h 146"/>
              <a:gd name="T6" fmla="*/ 178 w 178"/>
              <a:gd name="T7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" h="146">
                <a:moveTo>
                  <a:pt x="178" y="146"/>
                </a:moveTo>
                <a:cubicBezTo>
                  <a:pt x="145" y="74"/>
                  <a:pt x="80" y="20"/>
                  <a:pt x="0" y="0"/>
                </a:cubicBezTo>
                <a:cubicBezTo>
                  <a:pt x="48" y="146"/>
                  <a:pt x="48" y="146"/>
                  <a:pt x="48" y="146"/>
                </a:cubicBezTo>
                <a:lnTo>
                  <a:pt x="178" y="14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9" name="深度视觉·原创设计 https://www.docer.com/works?userid=22383862"/>
          <p:cNvSpPr/>
          <p:nvPr/>
        </p:nvSpPr>
        <p:spPr bwMode="auto">
          <a:xfrm>
            <a:off x="4838906" y="1722337"/>
            <a:ext cx="949193" cy="757590"/>
          </a:xfrm>
          <a:custGeom>
            <a:avLst/>
            <a:gdLst>
              <a:gd name="T0" fmla="*/ 184 w 184"/>
              <a:gd name="T1" fmla="*/ 0 h 147"/>
              <a:gd name="T2" fmla="*/ 0 w 184"/>
              <a:gd name="T3" fmla="*/ 147 h 147"/>
              <a:gd name="T4" fmla="*/ 137 w 184"/>
              <a:gd name="T5" fmla="*/ 147 h 147"/>
              <a:gd name="T6" fmla="*/ 184 w 184"/>
              <a:gd name="T7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147">
                <a:moveTo>
                  <a:pt x="184" y="0"/>
                </a:moveTo>
                <a:cubicBezTo>
                  <a:pt x="102" y="18"/>
                  <a:pt x="33" y="73"/>
                  <a:pt x="0" y="147"/>
                </a:cubicBezTo>
                <a:cubicBezTo>
                  <a:pt x="137" y="147"/>
                  <a:pt x="137" y="147"/>
                  <a:pt x="137" y="147"/>
                </a:cubicBezTo>
                <a:cubicBezTo>
                  <a:pt x="184" y="0"/>
                  <a:pt x="184" y="0"/>
                  <a:pt x="18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0" name="深度视觉·原创设计 https://www.docer.com/works?userid=22383862"/>
          <p:cNvSpPr/>
          <p:nvPr/>
        </p:nvSpPr>
        <p:spPr bwMode="auto">
          <a:xfrm>
            <a:off x="6437281" y="4263603"/>
            <a:ext cx="567247" cy="876081"/>
          </a:xfrm>
          <a:custGeom>
            <a:avLst/>
            <a:gdLst>
              <a:gd name="T0" fmla="*/ 1 w 110"/>
              <a:gd name="T1" fmla="*/ 170 h 170"/>
              <a:gd name="T2" fmla="*/ 36 w 110"/>
              <a:gd name="T3" fmla="*/ 170 h 170"/>
              <a:gd name="T4" fmla="*/ 77 w 110"/>
              <a:gd name="T5" fmla="*/ 131 h 170"/>
              <a:gd name="T6" fmla="*/ 84 w 110"/>
              <a:gd name="T7" fmla="*/ 78 h 170"/>
              <a:gd name="T8" fmla="*/ 98 w 110"/>
              <a:gd name="T9" fmla="*/ 23 h 170"/>
              <a:gd name="T10" fmla="*/ 110 w 110"/>
              <a:gd name="T11" fmla="*/ 0 h 170"/>
              <a:gd name="T12" fmla="*/ 13 w 110"/>
              <a:gd name="T13" fmla="*/ 0 h 170"/>
              <a:gd name="T14" fmla="*/ 0 w 110"/>
              <a:gd name="T15" fmla="*/ 157 h 170"/>
              <a:gd name="T16" fmla="*/ 1 w 110"/>
              <a:gd name="T17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0" h="170">
                <a:moveTo>
                  <a:pt x="1" y="170"/>
                </a:moveTo>
                <a:cubicBezTo>
                  <a:pt x="36" y="170"/>
                  <a:pt x="36" y="170"/>
                  <a:pt x="36" y="170"/>
                </a:cubicBezTo>
                <a:cubicBezTo>
                  <a:pt x="62" y="156"/>
                  <a:pt x="73" y="138"/>
                  <a:pt x="77" y="131"/>
                </a:cubicBezTo>
                <a:cubicBezTo>
                  <a:pt x="83" y="118"/>
                  <a:pt x="84" y="94"/>
                  <a:pt x="84" y="78"/>
                </a:cubicBezTo>
                <a:cubicBezTo>
                  <a:pt x="84" y="63"/>
                  <a:pt x="98" y="23"/>
                  <a:pt x="98" y="23"/>
                </a:cubicBezTo>
                <a:cubicBezTo>
                  <a:pt x="102" y="16"/>
                  <a:pt x="106" y="8"/>
                  <a:pt x="110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157"/>
                  <a:pt x="0" y="157"/>
                  <a:pt x="0" y="157"/>
                </a:cubicBezTo>
                <a:cubicBezTo>
                  <a:pt x="1" y="170"/>
                  <a:pt x="1" y="170"/>
                  <a:pt x="1" y="17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1" name="深度视觉·原创设计 https://www.docer.com/works?userid=22383862"/>
          <p:cNvSpPr/>
          <p:nvPr/>
        </p:nvSpPr>
        <p:spPr bwMode="auto">
          <a:xfrm>
            <a:off x="5184296" y="4263603"/>
            <a:ext cx="603803" cy="876081"/>
          </a:xfrm>
          <a:custGeom>
            <a:avLst/>
            <a:gdLst>
              <a:gd name="T0" fmla="*/ 104 w 117"/>
              <a:gd name="T1" fmla="*/ 0 h 170"/>
              <a:gd name="T2" fmla="*/ 0 w 117"/>
              <a:gd name="T3" fmla="*/ 0 h 170"/>
              <a:gd name="T4" fmla="*/ 12 w 117"/>
              <a:gd name="T5" fmla="*/ 23 h 170"/>
              <a:gd name="T6" fmla="*/ 26 w 117"/>
              <a:gd name="T7" fmla="*/ 78 h 170"/>
              <a:gd name="T8" fmla="*/ 33 w 117"/>
              <a:gd name="T9" fmla="*/ 131 h 170"/>
              <a:gd name="T10" fmla="*/ 74 w 117"/>
              <a:gd name="T11" fmla="*/ 170 h 170"/>
              <a:gd name="T12" fmla="*/ 117 w 117"/>
              <a:gd name="T13" fmla="*/ 170 h 170"/>
              <a:gd name="T14" fmla="*/ 117 w 117"/>
              <a:gd name="T15" fmla="*/ 157 h 170"/>
              <a:gd name="T16" fmla="*/ 104 w 117"/>
              <a:gd name="T17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70">
                <a:moveTo>
                  <a:pt x="104" y="0"/>
                </a:moveTo>
                <a:cubicBezTo>
                  <a:pt x="0" y="0"/>
                  <a:pt x="0" y="0"/>
                  <a:pt x="0" y="0"/>
                </a:cubicBezTo>
                <a:cubicBezTo>
                  <a:pt x="4" y="8"/>
                  <a:pt x="8" y="16"/>
                  <a:pt x="12" y="23"/>
                </a:cubicBezTo>
                <a:cubicBezTo>
                  <a:pt x="12" y="23"/>
                  <a:pt x="26" y="63"/>
                  <a:pt x="26" y="78"/>
                </a:cubicBezTo>
                <a:cubicBezTo>
                  <a:pt x="26" y="94"/>
                  <a:pt x="27" y="118"/>
                  <a:pt x="33" y="131"/>
                </a:cubicBezTo>
                <a:cubicBezTo>
                  <a:pt x="37" y="138"/>
                  <a:pt x="49" y="156"/>
                  <a:pt x="74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57"/>
                  <a:pt x="117" y="157"/>
                  <a:pt x="117" y="157"/>
                </a:cubicBezTo>
                <a:cubicBezTo>
                  <a:pt x="104" y="0"/>
                  <a:pt x="104" y="0"/>
                  <a:pt x="104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2" name="深度视觉·原创设计 https://www.docer.com/works?userid=22383862"/>
          <p:cNvSpPr/>
          <p:nvPr/>
        </p:nvSpPr>
        <p:spPr bwMode="auto">
          <a:xfrm>
            <a:off x="6515435" y="3402648"/>
            <a:ext cx="891208" cy="787843"/>
          </a:xfrm>
          <a:custGeom>
            <a:avLst/>
            <a:gdLst>
              <a:gd name="T0" fmla="*/ 101 w 173"/>
              <a:gd name="T1" fmla="*/ 153 h 153"/>
              <a:gd name="T2" fmla="*/ 152 w 173"/>
              <a:gd name="T3" fmla="*/ 49 h 153"/>
              <a:gd name="T4" fmla="*/ 166 w 173"/>
              <a:gd name="T5" fmla="*/ 19 h 153"/>
              <a:gd name="T6" fmla="*/ 173 w 173"/>
              <a:gd name="T7" fmla="*/ 0 h 153"/>
              <a:gd name="T8" fmla="*/ 32 w 173"/>
              <a:gd name="T9" fmla="*/ 0 h 153"/>
              <a:gd name="T10" fmla="*/ 0 w 173"/>
              <a:gd name="T11" fmla="*/ 153 h 153"/>
              <a:gd name="T12" fmla="*/ 101 w 173"/>
              <a:gd name="T13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3" h="153">
                <a:moveTo>
                  <a:pt x="101" y="153"/>
                </a:moveTo>
                <a:cubicBezTo>
                  <a:pt x="119" y="118"/>
                  <a:pt x="139" y="76"/>
                  <a:pt x="152" y="49"/>
                </a:cubicBezTo>
                <a:cubicBezTo>
                  <a:pt x="157" y="40"/>
                  <a:pt x="162" y="30"/>
                  <a:pt x="166" y="19"/>
                </a:cubicBezTo>
                <a:cubicBezTo>
                  <a:pt x="169" y="13"/>
                  <a:pt x="171" y="7"/>
                  <a:pt x="173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0" y="153"/>
                  <a:pt x="0" y="153"/>
                  <a:pt x="0" y="153"/>
                </a:cubicBezTo>
                <a:lnTo>
                  <a:pt x="101" y="15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3" name="深度视觉·原创设计 https://www.docer.com/works?userid=22383862"/>
          <p:cNvSpPr/>
          <p:nvPr/>
        </p:nvSpPr>
        <p:spPr bwMode="auto">
          <a:xfrm>
            <a:off x="4782181" y="3402648"/>
            <a:ext cx="934067" cy="787843"/>
          </a:xfrm>
          <a:custGeom>
            <a:avLst/>
            <a:gdLst>
              <a:gd name="T0" fmla="*/ 0 w 181"/>
              <a:gd name="T1" fmla="*/ 0 h 153"/>
              <a:gd name="T2" fmla="*/ 7 w 181"/>
              <a:gd name="T3" fmla="*/ 19 h 153"/>
              <a:gd name="T4" fmla="*/ 21 w 181"/>
              <a:gd name="T5" fmla="*/ 49 h 153"/>
              <a:gd name="T6" fmla="*/ 72 w 181"/>
              <a:gd name="T7" fmla="*/ 153 h 153"/>
              <a:gd name="T8" fmla="*/ 181 w 181"/>
              <a:gd name="T9" fmla="*/ 153 h 153"/>
              <a:gd name="T10" fmla="*/ 149 w 181"/>
              <a:gd name="T11" fmla="*/ 0 h 153"/>
              <a:gd name="T12" fmla="*/ 0 w 181"/>
              <a:gd name="T13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1" h="153">
                <a:moveTo>
                  <a:pt x="0" y="0"/>
                </a:moveTo>
                <a:cubicBezTo>
                  <a:pt x="2" y="7"/>
                  <a:pt x="4" y="13"/>
                  <a:pt x="7" y="19"/>
                </a:cubicBezTo>
                <a:cubicBezTo>
                  <a:pt x="11" y="30"/>
                  <a:pt x="16" y="40"/>
                  <a:pt x="21" y="49"/>
                </a:cubicBezTo>
                <a:cubicBezTo>
                  <a:pt x="34" y="76"/>
                  <a:pt x="55" y="118"/>
                  <a:pt x="72" y="153"/>
                </a:cubicBezTo>
                <a:cubicBezTo>
                  <a:pt x="181" y="153"/>
                  <a:pt x="181" y="153"/>
                  <a:pt x="181" y="153"/>
                </a:cubicBezTo>
                <a:cubicBezTo>
                  <a:pt x="149" y="0"/>
                  <a:pt x="149" y="0"/>
                  <a:pt x="14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4" name="深度视觉·原创设计 https://www.docer.com/works?userid=22383862"/>
          <p:cNvSpPr>
            <a:spLocks noChangeArrowheads="1"/>
          </p:cNvSpPr>
          <p:nvPr/>
        </p:nvSpPr>
        <p:spPr bwMode="auto">
          <a:xfrm>
            <a:off x="5541031" y="2546736"/>
            <a:ext cx="1144578" cy="789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5" name="深度视觉·原创设计 https://www.docer.com/works?userid=22383862"/>
          <p:cNvSpPr/>
          <p:nvPr/>
        </p:nvSpPr>
        <p:spPr bwMode="auto">
          <a:xfrm>
            <a:off x="5546074" y="1685781"/>
            <a:ext cx="1133233" cy="794146"/>
          </a:xfrm>
          <a:custGeom>
            <a:avLst/>
            <a:gdLst>
              <a:gd name="T0" fmla="*/ 172 w 220"/>
              <a:gd name="T1" fmla="*/ 8 h 154"/>
              <a:gd name="T2" fmla="*/ 107 w 220"/>
              <a:gd name="T3" fmla="*/ 0 h 154"/>
              <a:gd name="T4" fmla="*/ 47 w 220"/>
              <a:gd name="T5" fmla="*/ 7 h 154"/>
              <a:gd name="T6" fmla="*/ 47 w 220"/>
              <a:gd name="T7" fmla="*/ 7 h 154"/>
              <a:gd name="T8" fmla="*/ 0 w 220"/>
              <a:gd name="T9" fmla="*/ 154 h 154"/>
              <a:gd name="T10" fmla="*/ 220 w 220"/>
              <a:gd name="T11" fmla="*/ 154 h 154"/>
              <a:gd name="T12" fmla="*/ 172 w 220"/>
              <a:gd name="T13" fmla="*/ 8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0" h="154">
                <a:moveTo>
                  <a:pt x="172" y="8"/>
                </a:moveTo>
                <a:cubicBezTo>
                  <a:pt x="151" y="3"/>
                  <a:pt x="129" y="0"/>
                  <a:pt x="107" y="0"/>
                </a:cubicBezTo>
                <a:cubicBezTo>
                  <a:pt x="86" y="0"/>
                  <a:pt x="66" y="2"/>
                  <a:pt x="47" y="7"/>
                </a:cubicBezTo>
                <a:cubicBezTo>
                  <a:pt x="47" y="7"/>
                  <a:pt x="47" y="7"/>
                  <a:pt x="47" y="7"/>
                </a:cubicBezTo>
                <a:cubicBezTo>
                  <a:pt x="0" y="154"/>
                  <a:pt x="0" y="154"/>
                  <a:pt x="0" y="154"/>
                </a:cubicBezTo>
                <a:cubicBezTo>
                  <a:pt x="220" y="154"/>
                  <a:pt x="220" y="154"/>
                  <a:pt x="220" y="154"/>
                </a:cubicBezTo>
                <a:lnTo>
                  <a:pt x="172" y="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6" name="深度视觉·原创设计 https://www.docer.com/works?userid=22383862"/>
          <p:cNvSpPr/>
          <p:nvPr/>
        </p:nvSpPr>
        <p:spPr bwMode="auto">
          <a:xfrm>
            <a:off x="5721290" y="4263603"/>
            <a:ext cx="782801" cy="876081"/>
          </a:xfrm>
          <a:custGeom>
            <a:avLst/>
            <a:gdLst>
              <a:gd name="T0" fmla="*/ 621 w 621"/>
              <a:gd name="T1" fmla="*/ 0 h 695"/>
              <a:gd name="T2" fmla="*/ 0 w 621"/>
              <a:gd name="T3" fmla="*/ 0 h 695"/>
              <a:gd name="T4" fmla="*/ 0 w 621"/>
              <a:gd name="T5" fmla="*/ 0 h 695"/>
              <a:gd name="T6" fmla="*/ 53 w 621"/>
              <a:gd name="T7" fmla="*/ 642 h 695"/>
              <a:gd name="T8" fmla="*/ 53 w 621"/>
              <a:gd name="T9" fmla="*/ 695 h 695"/>
              <a:gd name="T10" fmla="*/ 298 w 621"/>
              <a:gd name="T11" fmla="*/ 695 h 695"/>
              <a:gd name="T12" fmla="*/ 572 w 621"/>
              <a:gd name="T13" fmla="*/ 695 h 695"/>
              <a:gd name="T14" fmla="*/ 568 w 621"/>
              <a:gd name="T15" fmla="*/ 642 h 695"/>
              <a:gd name="T16" fmla="*/ 621 w 621"/>
              <a:gd name="T17" fmla="*/ 0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1" h="695">
                <a:moveTo>
                  <a:pt x="621" y="0"/>
                </a:moveTo>
                <a:lnTo>
                  <a:pt x="0" y="0"/>
                </a:lnTo>
                <a:lnTo>
                  <a:pt x="0" y="0"/>
                </a:lnTo>
                <a:lnTo>
                  <a:pt x="53" y="642"/>
                </a:lnTo>
                <a:lnTo>
                  <a:pt x="53" y="695"/>
                </a:lnTo>
                <a:lnTo>
                  <a:pt x="298" y="695"/>
                </a:lnTo>
                <a:lnTo>
                  <a:pt x="572" y="695"/>
                </a:lnTo>
                <a:lnTo>
                  <a:pt x="568" y="642"/>
                </a:lnTo>
                <a:lnTo>
                  <a:pt x="62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7" name="深度视觉·原创设计 https://www.docer.com/works?userid=22383862"/>
          <p:cNvSpPr/>
          <p:nvPr/>
        </p:nvSpPr>
        <p:spPr bwMode="auto">
          <a:xfrm>
            <a:off x="5721290" y="4263603"/>
            <a:ext cx="782801" cy="876081"/>
          </a:xfrm>
          <a:custGeom>
            <a:avLst/>
            <a:gdLst>
              <a:gd name="T0" fmla="*/ 621 w 621"/>
              <a:gd name="T1" fmla="*/ 0 h 695"/>
              <a:gd name="T2" fmla="*/ 0 w 621"/>
              <a:gd name="T3" fmla="*/ 0 h 695"/>
              <a:gd name="T4" fmla="*/ 0 w 621"/>
              <a:gd name="T5" fmla="*/ 0 h 695"/>
              <a:gd name="T6" fmla="*/ 53 w 621"/>
              <a:gd name="T7" fmla="*/ 642 h 695"/>
              <a:gd name="T8" fmla="*/ 53 w 621"/>
              <a:gd name="T9" fmla="*/ 695 h 695"/>
              <a:gd name="T10" fmla="*/ 298 w 621"/>
              <a:gd name="T11" fmla="*/ 695 h 695"/>
              <a:gd name="T12" fmla="*/ 572 w 621"/>
              <a:gd name="T13" fmla="*/ 695 h 695"/>
              <a:gd name="T14" fmla="*/ 568 w 621"/>
              <a:gd name="T15" fmla="*/ 642 h 695"/>
              <a:gd name="T16" fmla="*/ 621 w 621"/>
              <a:gd name="T17" fmla="*/ 0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1" h="695">
                <a:moveTo>
                  <a:pt x="621" y="0"/>
                </a:moveTo>
                <a:lnTo>
                  <a:pt x="0" y="0"/>
                </a:lnTo>
                <a:lnTo>
                  <a:pt x="0" y="0"/>
                </a:lnTo>
                <a:lnTo>
                  <a:pt x="53" y="642"/>
                </a:lnTo>
                <a:lnTo>
                  <a:pt x="53" y="695"/>
                </a:lnTo>
                <a:lnTo>
                  <a:pt x="298" y="695"/>
                </a:lnTo>
                <a:lnTo>
                  <a:pt x="572" y="695"/>
                </a:lnTo>
                <a:lnTo>
                  <a:pt x="568" y="642"/>
                </a:lnTo>
                <a:lnTo>
                  <a:pt x="6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8" name="深度视觉·原创设计 https://www.docer.com/works?userid=22383862"/>
          <p:cNvSpPr/>
          <p:nvPr/>
        </p:nvSpPr>
        <p:spPr bwMode="auto">
          <a:xfrm>
            <a:off x="5721290" y="4263603"/>
            <a:ext cx="66809" cy="809273"/>
          </a:xfrm>
          <a:custGeom>
            <a:avLst/>
            <a:gdLst>
              <a:gd name="T0" fmla="*/ 0 w 53"/>
              <a:gd name="T1" fmla="*/ 0 h 642"/>
              <a:gd name="T2" fmla="*/ 0 w 53"/>
              <a:gd name="T3" fmla="*/ 0 h 642"/>
              <a:gd name="T4" fmla="*/ 53 w 53"/>
              <a:gd name="T5" fmla="*/ 642 h 642"/>
              <a:gd name="T6" fmla="*/ 0 w 53"/>
              <a:gd name="T7" fmla="*/ 0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642">
                <a:moveTo>
                  <a:pt x="0" y="0"/>
                </a:moveTo>
                <a:lnTo>
                  <a:pt x="0" y="0"/>
                </a:lnTo>
                <a:lnTo>
                  <a:pt x="53" y="642"/>
                </a:lnTo>
                <a:lnTo>
                  <a:pt x="0" y="0"/>
                </a:lnTo>
                <a:close/>
              </a:path>
            </a:pathLst>
          </a:custGeom>
          <a:solidFill>
            <a:srgbClr val="153B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9" name="深度视觉·原创设计 https://www.docer.com/works?userid=22383862"/>
          <p:cNvSpPr/>
          <p:nvPr/>
        </p:nvSpPr>
        <p:spPr bwMode="auto">
          <a:xfrm>
            <a:off x="5721290" y="4263603"/>
            <a:ext cx="66809" cy="809273"/>
          </a:xfrm>
          <a:custGeom>
            <a:avLst/>
            <a:gdLst>
              <a:gd name="T0" fmla="*/ 0 w 53"/>
              <a:gd name="T1" fmla="*/ 0 h 642"/>
              <a:gd name="T2" fmla="*/ 0 w 53"/>
              <a:gd name="T3" fmla="*/ 0 h 642"/>
              <a:gd name="T4" fmla="*/ 53 w 53"/>
              <a:gd name="T5" fmla="*/ 642 h 642"/>
              <a:gd name="T6" fmla="*/ 0 w 53"/>
              <a:gd name="T7" fmla="*/ 0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642">
                <a:moveTo>
                  <a:pt x="0" y="0"/>
                </a:moveTo>
                <a:lnTo>
                  <a:pt x="0" y="0"/>
                </a:lnTo>
                <a:lnTo>
                  <a:pt x="53" y="64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/>
        </p:nvSpPr>
        <p:spPr bwMode="auto">
          <a:xfrm>
            <a:off x="5551116" y="3402648"/>
            <a:ext cx="1128191" cy="787843"/>
          </a:xfrm>
          <a:custGeom>
            <a:avLst/>
            <a:gdLst>
              <a:gd name="T0" fmla="*/ 131 w 895"/>
              <a:gd name="T1" fmla="*/ 625 h 625"/>
              <a:gd name="T2" fmla="*/ 765 w 895"/>
              <a:gd name="T3" fmla="*/ 625 h 625"/>
              <a:gd name="T4" fmla="*/ 895 w 895"/>
              <a:gd name="T5" fmla="*/ 0 h 625"/>
              <a:gd name="T6" fmla="*/ 0 w 895"/>
              <a:gd name="T7" fmla="*/ 0 h 625"/>
              <a:gd name="T8" fmla="*/ 131 w 895"/>
              <a:gd name="T9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5" h="625">
                <a:moveTo>
                  <a:pt x="131" y="625"/>
                </a:moveTo>
                <a:lnTo>
                  <a:pt x="765" y="625"/>
                </a:lnTo>
                <a:lnTo>
                  <a:pt x="895" y="0"/>
                </a:lnTo>
                <a:lnTo>
                  <a:pt x="0" y="0"/>
                </a:lnTo>
                <a:lnTo>
                  <a:pt x="131" y="62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1" name="深度视觉·原创设计 https://www.docer.com/works?userid=22383862"/>
          <p:cNvSpPr>
            <a:spLocks noEditPoints="1"/>
          </p:cNvSpPr>
          <p:nvPr/>
        </p:nvSpPr>
        <p:spPr bwMode="auto">
          <a:xfrm>
            <a:off x="5823394" y="3639632"/>
            <a:ext cx="263454" cy="380686"/>
          </a:xfrm>
          <a:custGeom>
            <a:avLst/>
            <a:gdLst>
              <a:gd name="T0" fmla="*/ 27 w 51"/>
              <a:gd name="T1" fmla="*/ 74 h 74"/>
              <a:gd name="T2" fmla="*/ 17 w 51"/>
              <a:gd name="T3" fmla="*/ 73 h 74"/>
              <a:gd name="T4" fmla="*/ 9 w 51"/>
              <a:gd name="T5" fmla="*/ 70 h 74"/>
              <a:gd name="T6" fmla="*/ 3 w 51"/>
              <a:gd name="T7" fmla="*/ 63 h 74"/>
              <a:gd name="T8" fmla="*/ 0 w 51"/>
              <a:gd name="T9" fmla="*/ 52 h 74"/>
              <a:gd name="T10" fmla="*/ 0 w 51"/>
              <a:gd name="T11" fmla="*/ 25 h 74"/>
              <a:gd name="T12" fmla="*/ 2 w 51"/>
              <a:gd name="T13" fmla="*/ 13 h 74"/>
              <a:gd name="T14" fmla="*/ 8 w 51"/>
              <a:gd name="T15" fmla="*/ 5 h 74"/>
              <a:gd name="T16" fmla="*/ 16 w 51"/>
              <a:gd name="T17" fmla="*/ 1 h 74"/>
              <a:gd name="T18" fmla="*/ 27 w 51"/>
              <a:gd name="T19" fmla="*/ 0 h 74"/>
              <a:gd name="T20" fmla="*/ 36 w 51"/>
              <a:gd name="T21" fmla="*/ 1 h 74"/>
              <a:gd name="T22" fmla="*/ 44 w 51"/>
              <a:gd name="T23" fmla="*/ 5 h 74"/>
              <a:gd name="T24" fmla="*/ 49 w 51"/>
              <a:gd name="T25" fmla="*/ 12 h 74"/>
              <a:gd name="T26" fmla="*/ 51 w 51"/>
              <a:gd name="T27" fmla="*/ 24 h 74"/>
              <a:gd name="T28" fmla="*/ 51 w 51"/>
              <a:gd name="T29" fmla="*/ 50 h 74"/>
              <a:gd name="T30" fmla="*/ 49 w 51"/>
              <a:gd name="T31" fmla="*/ 63 h 74"/>
              <a:gd name="T32" fmla="*/ 43 w 51"/>
              <a:gd name="T33" fmla="*/ 70 h 74"/>
              <a:gd name="T34" fmla="*/ 36 w 51"/>
              <a:gd name="T35" fmla="*/ 73 h 74"/>
              <a:gd name="T36" fmla="*/ 27 w 51"/>
              <a:gd name="T37" fmla="*/ 74 h 74"/>
              <a:gd name="T38" fmla="*/ 38 w 51"/>
              <a:gd name="T39" fmla="*/ 26 h 74"/>
              <a:gd name="T40" fmla="*/ 35 w 51"/>
              <a:gd name="T41" fmla="*/ 15 h 74"/>
              <a:gd name="T42" fmla="*/ 27 w 51"/>
              <a:gd name="T43" fmla="*/ 12 h 74"/>
              <a:gd name="T44" fmla="*/ 20 w 51"/>
              <a:gd name="T45" fmla="*/ 13 h 74"/>
              <a:gd name="T46" fmla="*/ 16 w 51"/>
              <a:gd name="T47" fmla="*/ 16 h 74"/>
              <a:gd name="T48" fmla="*/ 14 w 51"/>
              <a:gd name="T49" fmla="*/ 20 h 74"/>
              <a:gd name="T50" fmla="*/ 14 w 51"/>
              <a:gd name="T51" fmla="*/ 27 h 74"/>
              <a:gd name="T52" fmla="*/ 14 w 51"/>
              <a:gd name="T53" fmla="*/ 51 h 74"/>
              <a:gd name="T54" fmla="*/ 17 w 51"/>
              <a:gd name="T55" fmla="*/ 60 h 74"/>
              <a:gd name="T56" fmla="*/ 26 w 51"/>
              <a:gd name="T57" fmla="*/ 62 h 74"/>
              <a:gd name="T58" fmla="*/ 31 w 51"/>
              <a:gd name="T59" fmla="*/ 62 h 74"/>
              <a:gd name="T60" fmla="*/ 35 w 51"/>
              <a:gd name="T61" fmla="*/ 60 h 74"/>
              <a:gd name="T62" fmla="*/ 37 w 51"/>
              <a:gd name="T63" fmla="*/ 56 h 74"/>
              <a:gd name="T64" fmla="*/ 38 w 51"/>
              <a:gd name="T65" fmla="*/ 50 h 74"/>
              <a:gd name="T66" fmla="*/ 38 w 51"/>
              <a:gd name="T67" fmla="*/ 26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74">
                <a:moveTo>
                  <a:pt x="27" y="74"/>
                </a:moveTo>
                <a:cubicBezTo>
                  <a:pt x="23" y="74"/>
                  <a:pt x="20" y="74"/>
                  <a:pt x="17" y="73"/>
                </a:cubicBezTo>
                <a:cubicBezTo>
                  <a:pt x="14" y="73"/>
                  <a:pt x="11" y="72"/>
                  <a:pt x="9" y="70"/>
                </a:cubicBezTo>
                <a:cubicBezTo>
                  <a:pt x="6" y="68"/>
                  <a:pt x="4" y="66"/>
                  <a:pt x="3" y="63"/>
                </a:cubicBezTo>
                <a:cubicBezTo>
                  <a:pt x="1" y="60"/>
                  <a:pt x="0" y="56"/>
                  <a:pt x="0" y="5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6"/>
                  <a:pt x="2" y="13"/>
                </a:cubicBezTo>
                <a:cubicBezTo>
                  <a:pt x="4" y="10"/>
                  <a:pt x="5" y="7"/>
                  <a:pt x="8" y="5"/>
                </a:cubicBezTo>
                <a:cubicBezTo>
                  <a:pt x="10" y="3"/>
                  <a:pt x="13" y="2"/>
                  <a:pt x="16" y="1"/>
                </a:cubicBezTo>
                <a:cubicBezTo>
                  <a:pt x="19" y="1"/>
                  <a:pt x="23" y="0"/>
                  <a:pt x="27" y="0"/>
                </a:cubicBezTo>
                <a:cubicBezTo>
                  <a:pt x="30" y="0"/>
                  <a:pt x="33" y="1"/>
                  <a:pt x="36" y="1"/>
                </a:cubicBezTo>
                <a:cubicBezTo>
                  <a:pt x="39" y="2"/>
                  <a:pt x="42" y="3"/>
                  <a:pt x="44" y="5"/>
                </a:cubicBezTo>
                <a:cubicBezTo>
                  <a:pt x="46" y="6"/>
                  <a:pt x="48" y="9"/>
                  <a:pt x="49" y="12"/>
                </a:cubicBezTo>
                <a:cubicBezTo>
                  <a:pt x="50" y="15"/>
                  <a:pt x="51" y="19"/>
                  <a:pt x="51" y="24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5"/>
                  <a:pt x="50" y="59"/>
                  <a:pt x="49" y="63"/>
                </a:cubicBezTo>
                <a:cubicBezTo>
                  <a:pt x="48" y="66"/>
                  <a:pt x="46" y="68"/>
                  <a:pt x="43" y="70"/>
                </a:cubicBezTo>
                <a:cubicBezTo>
                  <a:pt x="41" y="72"/>
                  <a:pt x="39" y="73"/>
                  <a:pt x="36" y="73"/>
                </a:cubicBezTo>
                <a:cubicBezTo>
                  <a:pt x="33" y="74"/>
                  <a:pt x="30" y="74"/>
                  <a:pt x="27" y="74"/>
                </a:cubicBezTo>
                <a:close/>
                <a:moveTo>
                  <a:pt x="38" y="26"/>
                </a:moveTo>
                <a:cubicBezTo>
                  <a:pt x="38" y="21"/>
                  <a:pt x="37" y="17"/>
                  <a:pt x="35" y="15"/>
                </a:cubicBezTo>
                <a:cubicBezTo>
                  <a:pt x="34" y="13"/>
                  <a:pt x="31" y="12"/>
                  <a:pt x="27" y="12"/>
                </a:cubicBezTo>
                <a:cubicBezTo>
                  <a:pt x="24" y="12"/>
                  <a:pt x="22" y="12"/>
                  <a:pt x="20" y="13"/>
                </a:cubicBezTo>
                <a:cubicBezTo>
                  <a:pt x="19" y="14"/>
                  <a:pt x="17" y="14"/>
                  <a:pt x="16" y="16"/>
                </a:cubicBezTo>
                <a:cubicBezTo>
                  <a:pt x="15" y="17"/>
                  <a:pt x="15" y="18"/>
                  <a:pt x="14" y="20"/>
                </a:cubicBezTo>
                <a:cubicBezTo>
                  <a:pt x="14" y="22"/>
                  <a:pt x="14" y="24"/>
                  <a:pt x="14" y="27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5"/>
                  <a:pt x="15" y="58"/>
                  <a:pt x="17" y="60"/>
                </a:cubicBezTo>
                <a:cubicBezTo>
                  <a:pt x="20" y="61"/>
                  <a:pt x="23" y="62"/>
                  <a:pt x="26" y="62"/>
                </a:cubicBezTo>
                <a:cubicBezTo>
                  <a:pt x="28" y="62"/>
                  <a:pt x="30" y="62"/>
                  <a:pt x="31" y="62"/>
                </a:cubicBezTo>
                <a:cubicBezTo>
                  <a:pt x="33" y="61"/>
                  <a:pt x="34" y="61"/>
                  <a:pt x="35" y="60"/>
                </a:cubicBezTo>
                <a:cubicBezTo>
                  <a:pt x="36" y="59"/>
                  <a:pt x="37" y="58"/>
                  <a:pt x="37" y="56"/>
                </a:cubicBezTo>
                <a:cubicBezTo>
                  <a:pt x="38" y="54"/>
                  <a:pt x="38" y="52"/>
                  <a:pt x="38" y="50"/>
                </a:cubicBezTo>
                <a:lnTo>
                  <a:pt x="38" y="26"/>
                </a:lnTo>
                <a:close/>
              </a:path>
            </a:pathLst>
          </a:custGeom>
          <a:solidFill>
            <a:srgbClr val="E9E9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2" name="深度视觉·原创设计 https://www.docer.com/works?userid=22383862"/>
          <p:cNvSpPr/>
          <p:nvPr/>
        </p:nvSpPr>
        <p:spPr bwMode="auto">
          <a:xfrm>
            <a:off x="6148615" y="3639632"/>
            <a:ext cx="231941" cy="380686"/>
          </a:xfrm>
          <a:custGeom>
            <a:avLst/>
            <a:gdLst>
              <a:gd name="T0" fmla="*/ 22 w 45"/>
              <a:gd name="T1" fmla="*/ 74 h 74"/>
              <a:gd name="T2" fmla="*/ 9 w 45"/>
              <a:gd name="T3" fmla="*/ 73 h 74"/>
              <a:gd name="T4" fmla="*/ 0 w 45"/>
              <a:gd name="T5" fmla="*/ 69 h 74"/>
              <a:gd name="T6" fmla="*/ 0 w 45"/>
              <a:gd name="T7" fmla="*/ 67 h 74"/>
              <a:gd name="T8" fmla="*/ 1 w 45"/>
              <a:gd name="T9" fmla="*/ 63 h 74"/>
              <a:gd name="T10" fmla="*/ 2 w 45"/>
              <a:gd name="T11" fmla="*/ 60 h 74"/>
              <a:gd name="T12" fmla="*/ 4 w 45"/>
              <a:gd name="T13" fmla="*/ 58 h 74"/>
              <a:gd name="T14" fmla="*/ 11 w 45"/>
              <a:gd name="T15" fmla="*/ 61 h 74"/>
              <a:gd name="T16" fmla="*/ 20 w 45"/>
              <a:gd name="T17" fmla="*/ 62 h 74"/>
              <a:gd name="T18" fmla="*/ 29 w 45"/>
              <a:gd name="T19" fmla="*/ 60 h 74"/>
              <a:gd name="T20" fmla="*/ 32 w 45"/>
              <a:gd name="T21" fmla="*/ 53 h 74"/>
              <a:gd name="T22" fmla="*/ 31 w 45"/>
              <a:gd name="T23" fmla="*/ 48 h 74"/>
              <a:gd name="T24" fmla="*/ 28 w 45"/>
              <a:gd name="T25" fmla="*/ 45 h 74"/>
              <a:gd name="T26" fmla="*/ 24 w 45"/>
              <a:gd name="T27" fmla="*/ 43 h 74"/>
              <a:gd name="T28" fmla="*/ 18 w 45"/>
              <a:gd name="T29" fmla="*/ 42 h 74"/>
              <a:gd name="T30" fmla="*/ 15 w 45"/>
              <a:gd name="T31" fmla="*/ 42 h 74"/>
              <a:gd name="T32" fmla="*/ 14 w 45"/>
              <a:gd name="T33" fmla="*/ 39 h 74"/>
              <a:gd name="T34" fmla="*/ 14 w 45"/>
              <a:gd name="T35" fmla="*/ 35 h 74"/>
              <a:gd name="T36" fmla="*/ 15 w 45"/>
              <a:gd name="T37" fmla="*/ 32 h 74"/>
              <a:gd name="T38" fmla="*/ 18 w 45"/>
              <a:gd name="T39" fmla="*/ 32 h 74"/>
              <a:gd name="T40" fmla="*/ 28 w 45"/>
              <a:gd name="T41" fmla="*/ 28 h 74"/>
              <a:gd name="T42" fmla="*/ 32 w 45"/>
              <a:gd name="T43" fmla="*/ 20 h 74"/>
              <a:gd name="T44" fmla="*/ 29 w 45"/>
              <a:gd name="T45" fmla="*/ 14 h 74"/>
              <a:gd name="T46" fmla="*/ 19 w 45"/>
              <a:gd name="T47" fmla="*/ 11 h 74"/>
              <a:gd name="T48" fmla="*/ 12 w 45"/>
              <a:gd name="T49" fmla="*/ 13 h 74"/>
              <a:gd name="T50" fmla="*/ 6 w 45"/>
              <a:gd name="T51" fmla="*/ 16 h 74"/>
              <a:gd name="T52" fmla="*/ 4 w 45"/>
              <a:gd name="T53" fmla="*/ 15 h 74"/>
              <a:gd name="T54" fmla="*/ 3 w 45"/>
              <a:gd name="T55" fmla="*/ 11 h 74"/>
              <a:gd name="T56" fmla="*/ 2 w 45"/>
              <a:gd name="T57" fmla="*/ 8 h 74"/>
              <a:gd name="T58" fmla="*/ 2 w 45"/>
              <a:gd name="T59" fmla="*/ 5 h 74"/>
              <a:gd name="T60" fmla="*/ 5 w 45"/>
              <a:gd name="T61" fmla="*/ 3 h 74"/>
              <a:gd name="T62" fmla="*/ 8 w 45"/>
              <a:gd name="T63" fmla="*/ 2 h 74"/>
              <a:gd name="T64" fmla="*/ 14 w 45"/>
              <a:gd name="T65" fmla="*/ 1 h 74"/>
              <a:gd name="T66" fmla="*/ 21 w 45"/>
              <a:gd name="T67" fmla="*/ 0 h 74"/>
              <a:gd name="T68" fmla="*/ 39 w 45"/>
              <a:gd name="T69" fmla="*/ 5 h 74"/>
              <a:gd name="T70" fmla="*/ 45 w 45"/>
              <a:gd name="T71" fmla="*/ 19 h 74"/>
              <a:gd name="T72" fmla="*/ 42 w 45"/>
              <a:gd name="T73" fmla="*/ 30 h 74"/>
              <a:gd name="T74" fmla="*/ 35 w 45"/>
              <a:gd name="T75" fmla="*/ 37 h 74"/>
              <a:gd name="T76" fmla="*/ 42 w 45"/>
              <a:gd name="T77" fmla="*/ 43 h 74"/>
              <a:gd name="T78" fmla="*/ 45 w 45"/>
              <a:gd name="T79" fmla="*/ 54 h 74"/>
              <a:gd name="T80" fmla="*/ 44 w 45"/>
              <a:gd name="T81" fmla="*/ 63 h 74"/>
              <a:gd name="T82" fmla="*/ 38 w 45"/>
              <a:gd name="T83" fmla="*/ 69 h 74"/>
              <a:gd name="T84" fmla="*/ 31 w 45"/>
              <a:gd name="T85" fmla="*/ 73 h 74"/>
              <a:gd name="T86" fmla="*/ 22 w 45"/>
              <a:gd name="T87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5" h="74">
                <a:moveTo>
                  <a:pt x="22" y="74"/>
                </a:moveTo>
                <a:cubicBezTo>
                  <a:pt x="17" y="74"/>
                  <a:pt x="13" y="74"/>
                  <a:pt x="9" y="73"/>
                </a:cubicBezTo>
                <a:cubicBezTo>
                  <a:pt x="5" y="71"/>
                  <a:pt x="2" y="70"/>
                  <a:pt x="0" y="69"/>
                </a:cubicBezTo>
                <a:cubicBezTo>
                  <a:pt x="0" y="69"/>
                  <a:pt x="0" y="68"/>
                  <a:pt x="0" y="67"/>
                </a:cubicBezTo>
                <a:cubicBezTo>
                  <a:pt x="0" y="66"/>
                  <a:pt x="0" y="65"/>
                  <a:pt x="1" y="63"/>
                </a:cubicBezTo>
                <a:cubicBezTo>
                  <a:pt x="1" y="62"/>
                  <a:pt x="2" y="61"/>
                  <a:pt x="2" y="60"/>
                </a:cubicBezTo>
                <a:cubicBezTo>
                  <a:pt x="3" y="59"/>
                  <a:pt x="3" y="58"/>
                  <a:pt x="4" y="58"/>
                </a:cubicBezTo>
                <a:cubicBezTo>
                  <a:pt x="6" y="59"/>
                  <a:pt x="8" y="60"/>
                  <a:pt x="11" y="61"/>
                </a:cubicBezTo>
                <a:cubicBezTo>
                  <a:pt x="14" y="62"/>
                  <a:pt x="17" y="62"/>
                  <a:pt x="20" y="62"/>
                </a:cubicBezTo>
                <a:cubicBezTo>
                  <a:pt x="24" y="62"/>
                  <a:pt x="27" y="61"/>
                  <a:pt x="29" y="60"/>
                </a:cubicBezTo>
                <a:cubicBezTo>
                  <a:pt x="31" y="58"/>
                  <a:pt x="32" y="56"/>
                  <a:pt x="32" y="53"/>
                </a:cubicBezTo>
                <a:cubicBezTo>
                  <a:pt x="32" y="51"/>
                  <a:pt x="32" y="50"/>
                  <a:pt x="31" y="48"/>
                </a:cubicBezTo>
                <a:cubicBezTo>
                  <a:pt x="30" y="47"/>
                  <a:pt x="29" y="46"/>
                  <a:pt x="28" y="45"/>
                </a:cubicBezTo>
                <a:cubicBezTo>
                  <a:pt x="27" y="44"/>
                  <a:pt x="25" y="43"/>
                  <a:pt x="24" y="43"/>
                </a:cubicBezTo>
                <a:cubicBezTo>
                  <a:pt x="22" y="42"/>
                  <a:pt x="20" y="42"/>
                  <a:pt x="18" y="42"/>
                </a:cubicBezTo>
                <a:cubicBezTo>
                  <a:pt x="17" y="42"/>
                  <a:pt x="16" y="42"/>
                  <a:pt x="15" y="42"/>
                </a:cubicBezTo>
                <a:cubicBezTo>
                  <a:pt x="14" y="41"/>
                  <a:pt x="14" y="41"/>
                  <a:pt x="14" y="39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3"/>
                  <a:pt x="14" y="32"/>
                  <a:pt x="15" y="32"/>
                </a:cubicBezTo>
                <a:cubicBezTo>
                  <a:pt x="16" y="32"/>
                  <a:pt x="17" y="32"/>
                  <a:pt x="18" y="32"/>
                </a:cubicBezTo>
                <a:cubicBezTo>
                  <a:pt x="23" y="31"/>
                  <a:pt x="26" y="30"/>
                  <a:pt x="28" y="28"/>
                </a:cubicBezTo>
                <a:cubicBezTo>
                  <a:pt x="31" y="27"/>
                  <a:pt x="32" y="24"/>
                  <a:pt x="32" y="20"/>
                </a:cubicBezTo>
                <a:cubicBezTo>
                  <a:pt x="32" y="18"/>
                  <a:pt x="31" y="16"/>
                  <a:pt x="29" y="14"/>
                </a:cubicBezTo>
                <a:cubicBezTo>
                  <a:pt x="27" y="12"/>
                  <a:pt x="23" y="11"/>
                  <a:pt x="19" y="11"/>
                </a:cubicBezTo>
                <a:cubicBezTo>
                  <a:pt x="17" y="11"/>
                  <a:pt x="14" y="12"/>
                  <a:pt x="12" y="13"/>
                </a:cubicBezTo>
                <a:cubicBezTo>
                  <a:pt x="10" y="13"/>
                  <a:pt x="8" y="14"/>
                  <a:pt x="6" y="16"/>
                </a:cubicBezTo>
                <a:cubicBezTo>
                  <a:pt x="5" y="16"/>
                  <a:pt x="5" y="16"/>
                  <a:pt x="4" y="15"/>
                </a:cubicBezTo>
                <a:cubicBezTo>
                  <a:pt x="4" y="14"/>
                  <a:pt x="3" y="13"/>
                  <a:pt x="3" y="11"/>
                </a:cubicBezTo>
                <a:cubicBezTo>
                  <a:pt x="2" y="10"/>
                  <a:pt x="2" y="9"/>
                  <a:pt x="2" y="8"/>
                </a:cubicBezTo>
                <a:cubicBezTo>
                  <a:pt x="1" y="6"/>
                  <a:pt x="1" y="6"/>
                  <a:pt x="2" y="5"/>
                </a:cubicBezTo>
                <a:cubicBezTo>
                  <a:pt x="3" y="5"/>
                  <a:pt x="4" y="4"/>
                  <a:pt x="5" y="3"/>
                </a:cubicBezTo>
                <a:cubicBezTo>
                  <a:pt x="6" y="3"/>
                  <a:pt x="7" y="2"/>
                  <a:pt x="8" y="2"/>
                </a:cubicBezTo>
                <a:cubicBezTo>
                  <a:pt x="10" y="1"/>
                  <a:pt x="12" y="1"/>
                  <a:pt x="14" y="1"/>
                </a:cubicBezTo>
                <a:cubicBezTo>
                  <a:pt x="16" y="0"/>
                  <a:pt x="18" y="0"/>
                  <a:pt x="21" y="0"/>
                </a:cubicBezTo>
                <a:cubicBezTo>
                  <a:pt x="29" y="0"/>
                  <a:pt x="35" y="2"/>
                  <a:pt x="39" y="5"/>
                </a:cubicBezTo>
                <a:cubicBezTo>
                  <a:pt x="43" y="8"/>
                  <a:pt x="45" y="13"/>
                  <a:pt x="45" y="19"/>
                </a:cubicBezTo>
                <a:cubicBezTo>
                  <a:pt x="45" y="23"/>
                  <a:pt x="44" y="27"/>
                  <a:pt x="42" y="30"/>
                </a:cubicBezTo>
                <a:cubicBezTo>
                  <a:pt x="40" y="33"/>
                  <a:pt x="37" y="35"/>
                  <a:pt x="35" y="37"/>
                </a:cubicBezTo>
                <a:cubicBezTo>
                  <a:pt x="38" y="38"/>
                  <a:pt x="40" y="40"/>
                  <a:pt x="42" y="43"/>
                </a:cubicBezTo>
                <a:cubicBezTo>
                  <a:pt x="44" y="46"/>
                  <a:pt x="45" y="50"/>
                  <a:pt x="45" y="54"/>
                </a:cubicBezTo>
                <a:cubicBezTo>
                  <a:pt x="45" y="57"/>
                  <a:pt x="45" y="60"/>
                  <a:pt x="44" y="63"/>
                </a:cubicBezTo>
                <a:cubicBezTo>
                  <a:pt x="42" y="65"/>
                  <a:pt x="41" y="67"/>
                  <a:pt x="38" y="69"/>
                </a:cubicBezTo>
                <a:cubicBezTo>
                  <a:pt x="36" y="71"/>
                  <a:pt x="34" y="72"/>
                  <a:pt x="31" y="73"/>
                </a:cubicBezTo>
                <a:cubicBezTo>
                  <a:pt x="28" y="74"/>
                  <a:pt x="25" y="74"/>
                  <a:pt x="22" y="74"/>
                </a:cubicBezTo>
                <a:close/>
              </a:path>
            </a:pathLst>
          </a:custGeom>
          <a:solidFill>
            <a:srgbClr val="E9E9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3" name="深度视觉·原创设计 https://www.docer.com/works?userid=22383862"/>
          <p:cNvSpPr>
            <a:spLocks noEditPoints="1"/>
          </p:cNvSpPr>
          <p:nvPr/>
        </p:nvSpPr>
        <p:spPr bwMode="auto">
          <a:xfrm>
            <a:off x="5798183" y="2788761"/>
            <a:ext cx="278581" cy="407157"/>
          </a:xfrm>
          <a:custGeom>
            <a:avLst/>
            <a:gdLst>
              <a:gd name="T0" fmla="*/ 28 w 54"/>
              <a:gd name="T1" fmla="*/ 79 h 79"/>
              <a:gd name="T2" fmla="*/ 18 w 54"/>
              <a:gd name="T3" fmla="*/ 78 h 79"/>
              <a:gd name="T4" fmla="*/ 9 w 54"/>
              <a:gd name="T5" fmla="*/ 75 h 79"/>
              <a:gd name="T6" fmla="*/ 3 w 54"/>
              <a:gd name="T7" fmla="*/ 68 h 79"/>
              <a:gd name="T8" fmla="*/ 0 w 54"/>
              <a:gd name="T9" fmla="*/ 56 h 79"/>
              <a:gd name="T10" fmla="*/ 0 w 54"/>
              <a:gd name="T11" fmla="*/ 27 h 79"/>
              <a:gd name="T12" fmla="*/ 2 w 54"/>
              <a:gd name="T13" fmla="*/ 14 h 79"/>
              <a:gd name="T14" fmla="*/ 8 w 54"/>
              <a:gd name="T15" fmla="*/ 6 h 79"/>
              <a:gd name="T16" fmla="*/ 17 w 54"/>
              <a:gd name="T17" fmla="*/ 2 h 79"/>
              <a:gd name="T18" fmla="*/ 28 w 54"/>
              <a:gd name="T19" fmla="*/ 0 h 79"/>
              <a:gd name="T20" fmla="*/ 38 w 54"/>
              <a:gd name="T21" fmla="*/ 2 h 79"/>
              <a:gd name="T22" fmla="*/ 46 w 54"/>
              <a:gd name="T23" fmla="*/ 5 h 79"/>
              <a:gd name="T24" fmla="*/ 52 w 54"/>
              <a:gd name="T25" fmla="*/ 13 h 79"/>
              <a:gd name="T26" fmla="*/ 54 w 54"/>
              <a:gd name="T27" fmla="*/ 26 h 79"/>
              <a:gd name="T28" fmla="*/ 54 w 54"/>
              <a:gd name="T29" fmla="*/ 53 h 79"/>
              <a:gd name="T30" fmla="*/ 52 w 54"/>
              <a:gd name="T31" fmla="*/ 67 h 79"/>
              <a:gd name="T32" fmla="*/ 46 w 54"/>
              <a:gd name="T33" fmla="*/ 75 h 79"/>
              <a:gd name="T34" fmla="*/ 38 w 54"/>
              <a:gd name="T35" fmla="*/ 78 h 79"/>
              <a:gd name="T36" fmla="*/ 28 w 54"/>
              <a:gd name="T37" fmla="*/ 79 h 79"/>
              <a:gd name="T38" fmla="*/ 40 w 54"/>
              <a:gd name="T39" fmla="*/ 28 h 79"/>
              <a:gd name="T40" fmla="*/ 38 w 54"/>
              <a:gd name="T41" fmla="*/ 17 h 79"/>
              <a:gd name="T42" fmla="*/ 28 w 54"/>
              <a:gd name="T43" fmla="*/ 13 h 79"/>
              <a:gd name="T44" fmla="*/ 21 w 54"/>
              <a:gd name="T45" fmla="*/ 14 h 79"/>
              <a:gd name="T46" fmla="*/ 17 w 54"/>
              <a:gd name="T47" fmla="*/ 17 h 79"/>
              <a:gd name="T48" fmla="*/ 15 w 54"/>
              <a:gd name="T49" fmla="*/ 22 h 79"/>
              <a:gd name="T50" fmla="*/ 15 w 54"/>
              <a:gd name="T51" fmla="*/ 29 h 79"/>
              <a:gd name="T52" fmla="*/ 15 w 54"/>
              <a:gd name="T53" fmla="*/ 55 h 79"/>
              <a:gd name="T54" fmla="*/ 19 w 54"/>
              <a:gd name="T55" fmla="*/ 64 h 79"/>
              <a:gd name="T56" fmla="*/ 28 w 54"/>
              <a:gd name="T57" fmla="*/ 67 h 79"/>
              <a:gd name="T58" fmla="*/ 33 w 54"/>
              <a:gd name="T59" fmla="*/ 66 h 79"/>
              <a:gd name="T60" fmla="*/ 37 w 54"/>
              <a:gd name="T61" fmla="*/ 64 h 79"/>
              <a:gd name="T62" fmla="*/ 39 w 54"/>
              <a:gd name="T63" fmla="*/ 60 h 79"/>
              <a:gd name="T64" fmla="*/ 40 w 54"/>
              <a:gd name="T65" fmla="*/ 53 h 79"/>
              <a:gd name="T66" fmla="*/ 40 w 54"/>
              <a:gd name="T67" fmla="*/ 2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" h="79">
                <a:moveTo>
                  <a:pt x="28" y="79"/>
                </a:moveTo>
                <a:cubicBezTo>
                  <a:pt x="25" y="79"/>
                  <a:pt x="21" y="79"/>
                  <a:pt x="18" y="78"/>
                </a:cubicBezTo>
                <a:cubicBezTo>
                  <a:pt x="15" y="78"/>
                  <a:pt x="12" y="77"/>
                  <a:pt x="9" y="75"/>
                </a:cubicBezTo>
                <a:cubicBezTo>
                  <a:pt x="7" y="73"/>
                  <a:pt x="5" y="71"/>
                  <a:pt x="3" y="68"/>
                </a:cubicBezTo>
                <a:cubicBezTo>
                  <a:pt x="1" y="64"/>
                  <a:pt x="0" y="60"/>
                  <a:pt x="0" y="5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2"/>
                  <a:pt x="1" y="17"/>
                  <a:pt x="2" y="14"/>
                </a:cubicBezTo>
                <a:cubicBezTo>
                  <a:pt x="4" y="10"/>
                  <a:pt x="6" y="8"/>
                  <a:pt x="8" y="6"/>
                </a:cubicBezTo>
                <a:cubicBezTo>
                  <a:pt x="10" y="4"/>
                  <a:pt x="13" y="2"/>
                  <a:pt x="17" y="2"/>
                </a:cubicBezTo>
                <a:cubicBezTo>
                  <a:pt x="20" y="1"/>
                  <a:pt x="24" y="0"/>
                  <a:pt x="28" y="0"/>
                </a:cubicBezTo>
                <a:cubicBezTo>
                  <a:pt x="32" y="0"/>
                  <a:pt x="35" y="1"/>
                  <a:pt x="38" y="2"/>
                </a:cubicBezTo>
                <a:cubicBezTo>
                  <a:pt x="41" y="2"/>
                  <a:pt x="44" y="3"/>
                  <a:pt x="46" y="5"/>
                </a:cubicBezTo>
                <a:cubicBezTo>
                  <a:pt x="49" y="7"/>
                  <a:pt x="51" y="10"/>
                  <a:pt x="52" y="13"/>
                </a:cubicBezTo>
                <a:cubicBezTo>
                  <a:pt x="54" y="16"/>
                  <a:pt x="54" y="20"/>
                  <a:pt x="54" y="26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9"/>
                  <a:pt x="54" y="63"/>
                  <a:pt x="52" y="67"/>
                </a:cubicBezTo>
                <a:cubicBezTo>
                  <a:pt x="51" y="70"/>
                  <a:pt x="49" y="73"/>
                  <a:pt x="46" y="75"/>
                </a:cubicBezTo>
                <a:cubicBezTo>
                  <a:pt x="44" y="77"/>
                  <a:pt x="41" y="78"/>
                  <a:pt x="38" y="78"/>
                </a:cubicBezTo>
                <a:cubicBezTo>
                  <a:pt x="35" y="79"/>
                  <a:pt x="32" y="79"/>
                  <a:pt x="28" y="79"/>
                </a:cubicBezTo>
                <a:close/>
                <a:moveTo>
                  <a:pt x="40" y="28"/>
                </a:moveTo>
                <a:cubicBezTo>
                  <a:pt x="40" y="23"/>
                  <a:pt x="39" y="19"/>
                  <a:pt x="38" y="17"/>
                </a:cubicBezTo>
                <a:cubicBezTo>
                  <a:pt x="36" y="14"/>
                  <a:pt x="33" y="13"/>
                  <a:pt x="28" y="13"/>
                </a:cubicBezTo>
                <a:cubicBezTo>
                  <a:pt x="25" y="13"/>
                  <a:pt x="23" y="13"/>
                  <a:pt x="21" y="14"/>
                </a:cubicBezTo>
                <a:cubicBezTo>
                  <a:pt x="20" y="15"/>
                  <a:pt x="18" y="16"/>
                  <a:pt x="17" y="17"/>
                </a:cubicBezTo>
                <a:cubicBezTo>
                  <a:pt x="16" y="18"/>
                  <a:pt x="16" y="20"/>
                  <a:pt x="15" y="22"/>
                </a:cubicBezTo>
                <a:cubicBezTo>
                  <a:pt x="15" y="24"/>
                  <a:pt x="15" y="26"/>
                  <a:pt x="15" y="29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9"/>
                  <a:pt x="16" y="62"/>
                  <a:pt x="19" y="64"/>
                </a:cubicBezTo>
                <a:cubicBezTo>
                  <a:pt x="21" y="66"/>
                  <a:pt x="24" y="67"/>
                  <a:pt x="28" y="67"/>
                </a:cubicBezTo>
                <a:cubicBezTo>
                  <a:pt x="30" y="67"/>
                  <a:pt x="32" y="67"/>
                  <a:pt x="33" y="66"/>
                </a:cubicBezTo>
                <a:cubicBezTo>
                  <a:pt x="35" y="66"/>
                  <a:pt x="36" y="65"/>
                  <a:pt x="37" y="64"/>
                </a:cubicBezTo>
                <a:cubicBezTo>
                  <a:pt x="38" y="63"/>
                  <a:pt x="39" y="62"/>
                  <a:pt x="39" y="60"/>
                </a:cubicBezTo>
                <a:cubicBezTo>
                  <a:pt x="40" y="58"/>
                  <a:pt x="40" y="56"/>
                  <a:pt x="40" y="53"/>
                </a:cubicBezTo>
                <a:lnTo>
                  <a:pt x="40" y="28"/>
                </a:lnTo>
                <a:close/>
              </a:path>
            </a:pathLst>
          </a:custGeom>
          <a:solidFill>
            <a:srgbClr val="E9E9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4" name="深度视觉·原创设计 https://www.docer.com/works?userid=22383862"/>
          <p:cNvSpPr/>
          <p:nvPr/>
        </p:nvSpPr>
        <p:spPr bwMode="auto">
          <a:xfrm>
            <a:off x="6138532" y="2793804"/>
            <a:ext cx="273539" cy="397073"/>
          </a:xfrm>
          <a:custGeom>
            <a:avLst/>
            <a:gdLst>
              <a:gd name="T0" fmla="*/ 3 w 53"/>
              <a:gd name="T1" fmla="*/ 77 h 77"/>
              <a:gd name="T2" fmla="*/ 1 w 53"/>
              <a:gd name="T3" fmla="*/ 77 h 77"/>
              <a:gd name="T4" fmla="*/ 0 w 53"/>
              <a:gd name="T5" fmla="*/ 74 h 77"/>
              <a:gd name="T6" fmla="*/ 0 w 53"/>
              <a:gd name="T7" fmla="*/ 69 h 77"/>
              <a:gd name="T8" fmla="*/ 2 w 53"/>
              <a:gd name="T9" fmla="*/ 58 h 77"/>
              <a:gd name="T10" fmla="*/ 7 w 53"/>
              <a:gd name="T11" fmla="*/ 49 h 77"/>
              <a:gd name="T12" fmla="*/ 14 w 53"/>
              <a:gd name="T13" fmla="*/ 41 h 77"/>
              <a:gd name="T14" fmla="*/ 21 w 53"/>
              <a:gd name="T15" fmla="*/ 36 h 77"/>
              <a:gd name="T16" fmla="*/ 27 w 53"/>
              <a:gd name="T17" fmla="*/ 33 h 77"/>
              <a:gd name="T18" fmla="*/ 32 w 53"/>
              <a:gd name="T19" fmla="*/ 29 h 77"/>
              <a:gd name="T20" fmla="*/ 36 w 53"/>
              <a:gd name="T21" fmla="*/ 25 h 77"/>
              <a:gd name="T22" fmla="*/ 37 w 53"/>
              <a:gd name="T23" fmla="*/ 21 h 77"/>
              <a:gd name="T24" fmla="*/ 25 w 53"/>
              <a:gd name="T25" fmla="*/ 12 h 77"/>
              <a:gd name="T26" fmla="*/ 15 w 53"/>
              <a:gd name="T27" fmla="*/ 14 h 77"/>
              <a:gd name="T28" fmla="*/ 8 w 53"/>
              <a:gd name="T29" fmla="*/ 17 h 77"/>
              <a:gd name="T30" fmla="*/ 6 w 53"/>
              <a:gd name="T31" fmla="*/ 16 h 77"/>
              <a:gd name="T32" fmla="*/ 5 w 53"/>
              <a:gd name="T33" fmla="*/ 12 h 77"/>
              <a:gd name="T34" fmla="*/ 4 w 53"/>
              <a:gd name="T35" fmla="*/ 8 h 77"/>
              <a:gd name="T36" fmla="*/ 4 w 53"/>
              <a:gd name="T37" fmla="*/ 5 h 77"/>
              <a:gd name="T38" fmla="*/ 7 w 53"/>
              <a:gd name="T39" fmla="*/ 4 h 77"/>
              <a:gd name="T40" fmla="*/ 12 w 53"/>
              <a:gd name="T41" fmla="*/ 2 h 77"/>
              <a:gd name="T42" fmla="*/ 18 w 53"/>
              <a:gd name="T43" fmla="*/ 1 h 77"/>
              <a:gd name="T44" fmla="*/ 27 w 53"/>
              <a:gd name="T45" fmla="*/ 0 h 77"/>
              <a:gd name="T46" fmla="*/ 46 w 53"/>
              <a:gd name="T47" fmla="*/ 5 h 77"/>
              <a:gd name="T48" fmla="*/ 53 w 53"/>
              <a:gd name="T49" fmla="*/ 20 h 77"/>
              <a:gd name="T50" fmla="*/ 50 w 53"/>
              <a:gd name="T51" fmla="*/ 28 h 77"/>
              <a:gd name="T52" fmla="*/ 45 w 53"/>
              <a:gd name="T53" fmla="*/ 36 h 77"/>
              <a:gd name="T54" fmla="*/ 37 w 53"/>
              <a:gd name="T55" fmla="*/ 41 h 77"/>
              <a:gd name="T56" fmla="*/ 29 w 53"/>
              <a:gd name="T57" fmla="*/ 46 h 77"/>
              <a:gd name="T58" fmla="*/ 20 w 53"/>
              <a:gd name="T59" fmla="*/ 53 h 77"/>
              <a:gd name="T60" fmla="*/ 16 w 53"/>
              <a:gd name="T61" fmla="*/ 64 h 77"/>
              <a:gd name="T62" fmla="*/ 18 w 53"/>
              <a:gd name="T63" fmla="*/ 65 h 77"/>
              <a:gd name="T64" fmla="*/ 48 w 53"/>
              <a:gd name="T65" fmla="*/ 65 h 77"/>
              <a:gd name="T66" fmla="*/ 51 w 53"/>
              <a:gd name="T67" fmla="*/ 65 h 77"/>
              <a:gd name="T68" fmla="*/ 53 w 53"/>
              <a:gd name="T69" fmla="*/ 68 h 77"/>
              <a:gd name="T70" fmla="*/ 53 w 53"/>
              <a:gd name="T71" fmla="*/ 74 h 77"/>
              <a:gd name="T72" fmla="*/ 52 w 53"/>
              <a:gd name="T73" fmla="*/ 77 h 77"/>
              <a:gd name="T74" fmla="*/ 49 w 53"/>
              <a:gd name="T75" fmla="*/ 77 h 77"/>
              <a:gd name="T76" fmla="*/ 3 w 53"/>
              <a:gd name="T77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3" h="77">
                <a:moveTo>
                  <a:pt x="3" y="77"/>
                </a:moveTo>
                <a:cubicBezTo>
                  <a:pt x="2" y="77"/>
                  <a:pt x="2" y="77"/>
                  <a:pt x="1" y="77"/>
                </a:cubicBezTo>
                <a:cubicBezTo>
                  <a:pt x="0" y="76"/>
                  <a:pt x="0" y="75"/>
                  <a:pt x="0" y="74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5"/>
                  <a:pt x="0" y="61"/>
                  <a:pt x="2" y="58"/>
                </a:cubicBezTo>
                <a:cubicBezTo>
                  <a:pt x="3" y="54"/>
                  <a:pt x="5" y="51"/>
                  <a:pt x="7" y="49"/>
                </a:cubicBezTo>
                <a:cubicBezTo>
                  <a:pt x="9" y="46"/>
                  <a:pt x="11" y="43"/>
                  <a:pt x="14" y="41"/>
                </a:cubicBezTo>
                <a:cubicBezTo>
                  <a:pt x="16" y="39"/>
                  <a:pt x="19" y="38"/>
                  <a:pt x="21" y="36"/>
                </a:cubicBezTo>
                <a:cubicBezTo>
                  <a:pt x="23" y="35"/>
                  <a:pt x="25" y="34"/>
                  <a:pt x="27" y="33"/>
                </a:cubicBezTo>
                <a:cubicBezTo>
                  <a:pt x="29" y="32"/>
                  <a:pt x="31" y="30"/>
                  <a:pt x="32" y="29"/>
                </a:cubicBezTo>
                <a:cubicBezTo>
                  <a:pt x="34" y="28"/>
                  <a:pt x="35" y="26"/>
                  <a:pt x="36" y="25"/>
                </a:cubicBezTo>
                <a:cubicBezTo>
                  <a:pt x="37" y="24"/>
                  <a:pt x="37" y="22"/>
                  <a:pt x="37" y="21"/>
                </a:cubicBezTo>
                <a:cubicBezTo>
                  <a:pt x="37" y="15"/>
                  <a:pt x="33" y="12"/>
                  <a:pt x="25" y="12"/>
                </a:cubicBezTo>
                <a:cubicBezTo>
                  <a:pt x="21" y="12"/>
                  <a:pt x="18" y="13"/>
                  <a:pt x="15" y="14"/>
                </a:cubicBezTo>
                <a:cubicBezTo>
                  <a:pt x="12" y="15"/>
                  <a:pt x="10" y="16"/>
                  <a:pt x="8" y="17"/>
                </a:cubicBezTo>
                <a:cubicBezTo>
                  <a:pt x="8" y="17"/>
                  <a:pt x="7" y="17"/>
                  <a:pt x="6" y="16"/>
                </a:cubicBezTo>
                <a:cubicBezTo>
                  <a:pt x="6" y="14"/>
                  <a:pt x="5" y="13"/>
                  <a:pt x="5" y="12"/>
                </a:cubicBezTo>
                <a:cubicBezTo>
                  <a:pt x="4" y="10"/>
                  <a:pt x="4" y="9"/>
                  <a:pt x="4" y="8"/>
                </a:cubicBezTo>
                <a:cubicBezTo>
                  <a:pt x="3" y="6"/>
                  <a:pt x="3" y="6"/>
                  <a:pt x="4" y="5"/>
                </a:cubicBezTo>
                <a:cubicBezTo>
                  <a:pt x="5" y="5"/>
                  <a:pt x="6" y="4"/>
                  <a:pt x="7" y="4"/>
                </a:cubicBezTo>
                <a:cubicBezTo>
                  <a:pt x="8" y="3"/>
                  <a:pt x="10" y="2"/>
                  <a:pt x="12" y="2"/>
                </a:cubicBezTo>
                <a:cubicBezTo>
                  <a:pt x="13" y="1"/>
                  <a:pt x="16" y="1"/>
                  <a:pt x="18" y="1"/>
                </a:cubicBezTo>
                <a:cubicBezTo>
                  <a:pt x="21" y="0"/>
                  <a:pt x="24" y="0"/>
                  <a:pt x="27" y="0"/>
                </a:cubicBezTo>
                <a:cubicBezTo>
                  <a:pt x="35" y="0"/>
                  <a:pt x="41" y="2"/>
                  <a:pt x="46" y="5"/>
                </a:cubicBezTo>
                <a:cubicBezTo>
                  <a:pt x="50" y="8"/>
                  <a:pt x="53" y="13"/>
                  <a:pt x="53" y="20"/>
                </a:cubicBezTo>
                <a:cubicBezTo>
                  <a:pt x="53" y="23"/>
                  <a:pt x="52" y="26"/>
                  <a:pt x="50" y="28"/>
                </a:cubicBezTo>
                <a:cubicBezTo>
                  <a:pt x="49" y="31"/>
                  <a:pt x="47" y="33"/>
                  <a:pt x="45" y="36"/>
                </a:cubicBezTo>
                <a:cubicBezTo>
                  <a:pt x="43" y="38"/>
                  <a:pt x="40" y="40"/>
                  <a:pt x="37" y="41"/>
                </a:cubicBezTo>
                <a:cubicBezTo>
                  <a:pt x="35" y="43"/>
                  <a:pt x="32" y="45"/>
                  <a:pt x="29" y="46"/>
                </a:cubicBezTo>
                <a:cubicBezTo>
                  <a:pt x="26" y="48"/>
                  <a:pt x="23" y="50"/>
                  <a:pt x="20" y="53"/>
                </a:cubicBezTo>
                <a:cubicBezTo>
                  <a:pt x="18" y="56"/>
                  <a:pt x="16" y="60"/>
                  <a:pt x="16" y="64"/>
                </a:cubicBezTo>
                <a:cubicBezTo>
                  <a:pt x="16" y="64"/>
                  <a:pt x="17" y="65"/>
                  <a:pt x="1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9" y="65"/>
                  <a:pt x="51" y="65"/>
                  <a:pt x="51" y="65"/>
                </a:cubicBezTo>
                <a:cubicBezTo>
                  <a:pt x="52" y="66"/>
                  <a:pt x="53" y="66"/>
                  <a:pt x="53" y="68"/>
                </a:cubicBezTo>
                <a:cubicBezTo>
                  <a:pt x="53" y="74"/>
                  <a:pt x="53" y="74"/>
                  <a:pt x="53" y="74"/>
                </a:cubicBezTo>
                <a:cubicBezTo>
                  <a:pt x="53" y="76"/>
                  <a:pt x="52" y="76"/>
                  <a:pt x="52" y="77"/>
                </a:cubicBezTo>
                <a:cubicBezTo>
                  <a:pt x="51" y="77"/>
                  <a:pt x="50" y="77"/>
                  <a:pt x="49" y="77"/>
                </a:cubicBezTo>
                <a:lnTo>
                  <a:pt x="3" y="77"/>
                </a:lnTo>
                <a:close/>
              </a:path>
            </a:pathLst>
          </a:custGeom>
          <a:solidFill>
            <a:srgbClr val="E9E9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5" name="深度视觉·原创设计 https://www.docer.com/works?userid=22383862"/>
          <p:cNvSpPr>
            <a:spLocks noEditPoints="1"/>
          </p:cNvSpPr>
          <p:nvPr/>
        </p:nvSpPr>
        <p:spPr bwMode="auto">
          <a:xfrm>
            <a:off x="5891463" y="1994616"/>
            <a:ext cx="247067" cy="361777"/>
          </a:xfrm>
          <a:custGeom>
            <a:avLst/>
            <a:gdLst>
              <a:gd name="T0" fmla="*/ 25 w 48"/>
              <a:gd name="T1" fmla="*/ 70 h 70"/>
              <a:gd name="T2" fmla="*/ 16 w 48"/>
              <a:gd name="T3" fmla="*/ 70 h 70"/>
              <a:gd name="T4" fmla="*/ 8 w 48"/>
              <a:gd name="T5" fmla="*/ 66 h 70"/>
              <a:gd name="T6" fmla="*/ 2 w 48"/>
              <a:gd name="T7" fmla="*/ 60 h 70"/>
              <a:gd name="T8" fmla="*/ 0 w 48"/>
              <a:gd name="T9" fmla="*/ 49 h 70"/>
              <a:gd name="T10" fmla="*/ 0 w 48"/>
              <a:gd name="T11" fmla="*/ 23 h 70"/>
              <a:gd name="T12" fmla="*/ 2 w 48"/>
              <a:gd name="T13" fmla="*/ 12 h 70"/>
              <a:gd name="T14" fmla="*/ 7 w 48"/>
              <a:gd name="T15" fmla="*/ 5 h 70"/>
              <a:gd name="T16" fmla="*/ 15 w 48"/>
              <a:gd name="T17" fmla="*/ 1 h 70"/>
              <a:gd name="T18" fmla="*/ 25 w 48"/>
              <a:gd name="T19" fmla="*/ 0 h 70"/>
              <a:gd name="T20" fmla="*/ 34 w 48"/>
              <a:gd name="T21" fmla="*/ 1 h 70"/>
              <a:gd name="T22" fmla="*/ 41 w 48"/>
              <a:gd name="T23" fmla="*/ 4 h 70"/>
              <a:gd name="T24" fmla="*/ 46 w 48"/>
              <a:gd name="T25" fmla="*/ 11 h 70"/>
              <a:gd name="T26" fmla="*/ 48 w 48"/>
              <a:gd name="T27" fmla="*/ 22 h 70"/>
              <a:gd name="T28" fmla="*/ 48 w 48"/>
              <a:gd name="T29" fmla="*/ 47 h 70"/>
              <a:gd name="T30" fmla="*/ 46 w 48"/>
              <a:gd name="T31" fmla="*/ 59 h 70"/>
              <a:gd name="T32" fmla="*/ 41 w 48"/>
              <a:gd name="T33" fmla="*/ 66 h 70"/>
              <a:gd name="T34" fmla="*/ 33 w 48"/>
              <a:gd name="T35" fmla="*/ 70 h 70"/>
              <a:gd name="T36" fmla="*/ 25 w 48"/>
              <a:gd name="T37" fmla="*/ 70 h 70"/>
              <a:gd name="T38" fmla="*/ 35 w 48"/>
              <a:gd name="T39" fmla="*/ 25 h 70"/>
              <a:gd name="T40" fmla="*/ 33 w 48"/>
              <a:gd name="T41" fmla="*/ 14 h 70"/>
              <a:gd name="T42" fmla="*/ 25 w 48"/>
              <a:gd name="T43" fmla="*/ 11 h 70"/>
              <a:gd name="T44" fmla="*/ 19 w 48"/>
              <a:gd name="T45" fmla="*/ 12 h 70"/>
              <a:gd name="T46" fmla="*/ 15 w 48"/>
              <a:gd name="T47" fmla="*/ 15 h 70"/>
              <a:gd name="T48" fmla="*/ 13 w 48"/>
              <a:gd name="T49" fmla="*/ 19 h 70"/>
              <a:gd name="T50" fmla="*/ 13 w 48"/>
              <a:gd name="T51" fmla="*/ 25 h 70"/>
              <a:gd name="T52" fmla="*/ 13 w 48"/>
              <a:gd name="T53" fmla="*/ 49 h 70"/>
              <a:gd name="T54" fmla="*/ 16 w 48"/>
              <a:gd name="T55" fmla="*/ 57 h 70"/>
              <a:gd name="T56" fmla="*/ 24 w 48"/>
              <a:gd name="T57" fmla="*/ 59 h 70"/>
              <a:gd name="T58" fmla="*/ 29 w 48"/>
              <a:gd name="T59" fmla="*/ 59 h 70"/>
              <a:gd name="T60" fmla="*/ 33 w 48"/>
              <a:gd name="T61" fmla="*/ 57 h 70"/>
              <a:gd name="T62" fmla="*/ 35 w 48"/>
              <a:gd name="T63" fmla="*/ 53 h 70"/>
              <a:gd name="T64" fmla="*/ 35 w 48"/>
              <a:gd name="T65" fmla="*/ 47 h 70"/>
              <a:gd name="T66" fmla="*/ 35 w 48"/>
              <a:gd name="T67" fmla="*/ 25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70">
                <a:moveTo>
                  <a:pt x="25" y="70"/>
                </a:moveTo>
                <a:cubicBezTo>
                  <a:pt x="22" y="70"/>
                  <a:pt x="19" y="70"/>
                  <a:pt x="16" y="70"/>
                </a:cubicBezTo>
                <a:cubicBezTo>
                  <a:pt x="13" y="69"/>
                  <a:pt x="10" y="68"/>
                  <a:pt x="8" y="66"/>
                </a:cubicBezTo>
                <a:cubicBezTo>
                  <a:pt x="5" y="65"/>
                  <a:pt x="3" y="63"/>
                  <a:pt x="2" y="60"/>
                </a:cubicBezTo>
                <a:cubicBezTo>
                  <a:pt x="1" y="57"/>
                  <a:pt x="0" y="54"/>
                  <a:pt x="0" y="49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9"/>
                  <a:pt x="0" y="15"/>
                  <a:pt x="2" y="12"/>
                </a:cubicBezTo>
                <a:cubicBezTo>
                  <a:pt x="3" y="9"/>
                  <a:pt x="4" y="6"/>
                  <a:pt x="7" y="5"/>
                </a:cubicBezTo>
                <a:cubicBezTo>
                  <a:pt x="9" y="3"/>
                  <a:pt x="11" y="2"/>
                  <a:pt x="15" y="1"/>
                </a:cubicBezTo>
                <a:cubicBezTo>
                  <a:pt x="18" y="0"/>
                  <a:pt x="21" y="0"/>
                  <a:pt x="25" y="0"/>
                </a:cubicBezTo>
                <a:cubicBezTo>
                  <a:pt x="28" y="0"/>
                  <a:pt x="31" y="0"/>
                  <a:pt x="34" y="1"/>
                </a:cubicBezTo>
                <a:cubicBezTo>
                  <a:pt x="36" y="1"/>
                  <a:pt x="39" y="3"/>
                  <a:pt x="41" y="4"/>
                </a:cubicBezTo>
                <a:cubicBezTo>
                  <a:pt x="43" y="6"/>
                  <a:pt x="45" y="8"/>
                  <a:pt x="46" y="11"/>
                </a:cubicBezTo>
                <a:cubicBezTo>
                  <a:pt x="47" y="14"/>
                  <a:pt x="48" y="18"/>
                  <a:pt x="48" y="22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52"/>
                  <a:pt x="47" y="56"/>
                  <a:pt x="46" y="59"/>
                </a:cubicBezTo>
                <a:cubicBezTo>
                  <a:pt x="45" y="62"/>
                  <a:pt x="43" y="65"/>
                  <a:pt x="41" y="66"/>
                </a:cubicBezTo>
                <a:cubicBezTo>
                  <a:pt x="39" y="68"/>
                  <a:pt x="36" y="69"/>
                  <a:pt x="33" y="70"/>
                </a:cubicBezTo>
                <a:cubicBezTo>
                  <a:pt x="31" y="70"/>
                  <a:pt x="28" y="70"/>
                  <a:pt x="25" y="70"/>
                </a:cubicBezTo>
                <a:close/>
                <a:moveTo>
                  <a:pt x="35" y="25"/>
                </a:moveTo>
                <a:cubicBezTo>
                  <a:pt x="35" y="20"/>
                  <a:pt x="35" y="16"/>
                  <a:pt x="33" y="14"/>
                </a:cubicBezTo>
                <a:cubicBezTo>
                  <a:pt x="32" y="12"/>
                  <a:pt x="29" y="11"/>
                  <a:pt x="25" y="11"/>
                </a:cubicBezTo>
                <a:cubicBezTo>
                  <a:pt x="22" y="11"/>
                  <a:pt x="20" y="12"/>
                  <a:pt x="19" y="12"/>
                </a:cubicBezTo>
                <a:cubicBezTo>
                  <a:pt x="17" y="13"/>
                  <a:pt x="16" y="13"/>
                  <a:pt x="15" y="15"/>
                </a:cubicBezTo>
                <a:cubicBezTo>
                  <a:pt x="14" y="16"/>
                  <a:pt x="13" y="17"/>
                  <a:pt x="13" y="19"/>
                </a:cubicBezTo>
                <a:cubicBezTo>
                  <a:pt x="13" y="21"/>
                  <a:pt x="13" y="23"/>
                  <a:pt x="13" y="25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52"/>
                  <a:pt x="14" y="55"/>
                  <a:pt x="16" y="57"/>
                </a:cubicBezTo>
                <a:cubicBezTo>
                  <a:pt x="18" y="58"/>
                  <a:pt x="21" y="59"/>
                  <a:pt x="24" y="59"/>
                </a:cubicBezTo>
                <a:cubicBezTo>
                  <a:pt x="26" y="59"/>
                  <a:pt x="28" y="59"/>
                  <a:pt x="29" y="59"/>
                </a:cubicBezTo>
                <a:cubicBezTo>
                  <a:pt x="30" y="58"/>
                  <a:pt x="32" y="58"/>
                  <a:pt x="33" y="57"/>
                </a:cubicBezTo>
                <a:cubicBezTo>
                  <a:pt x="34" y="56"/>
                  <a:pt x="34" y="55"/>
                  <a:pt x="35" y="53"/>
                </a:cubicBezTo>
                <a:cubicBezTo>
                  <a:pt x="35" y="52"/>
                  <a:pt x="35" y="50"/>
                  <a:pt x="35" y="47"/>
                </a:cubicBezTo>
                <a:lnTo>
                  <a:pt x="35" y="25"/>
                </a:lnTo>
                <a:close/>
              </a:path>
            </a:pathLst>
          </a:custGeom>
          <a:solidFill>
            <a:srgbClr val="E9E9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6" name="深度视觉·原创设计 https://www.docer.com/works?userid=22383862"/>
          <p:cNvSpPr/>
          <p:nvPr/>
        </p:nvSpPr>
        <p:spPr bwMode="auto">
          <a:xfrm>
            <a:off x="6200298" y="2000918"/>
            <a:ext cx="118492" cy="355474"/>
          </a:xfrm>
          <a:custGeom>
            <a:avLst/>
            <a:gdLst>
              <a:gd name="T0" fmla="*/ 14 w 23"/>
              <a:gd name="T1" fmla="*/ 69 h 69"/>
              <a:gd name="T2" fmla="*/ 11 w 23"/>
              <a:gd name="T3" fmla="*/ 68 h 69"/>
              <a:gd name="T4" fmla="*/ 10 w 23"/>
              <a:gd name="T5" fmla="*/ 64 h 69"/>
              <a:gd name="T6" fmla="*/ 10 w 23"/>
              <a:gd name="T7" fmla="*/ 15 h 69"/>
              <a:gd name="T8" fmla="*/ 10 w 23"/>
              <a:gd name="T9" fmla="*/ 14 h 69"/>
              <a:gd name="T10" fmla="*/ 3 w 23"/>
              <a:gd name="T11" fmla="*/ 14 h 69"/>
              <a:gd name="T12" fmla="*/ 1 w 23"/>
              <a:gd name="T13" fmla="*/ 14 h 69"/>
              <a:gd name="T14" fmla="*/ 0 w 23"/>
              <a:gd name="T15" fmla="*/ 13 h 69"/>
              <a:gd name="T16" fmla="*/ 0 w 23"/>
              <a:gd name="T17" fmla="*/ 12 h 69"/>
              <a:gd name="T18" fmla="*/ 0 w 23"/>
              <a:gd name="T19" fmla="*/ 8 h 69"/>
              <a:gd name="T20" fmla="*/ 0 w 23"/>
              <a:gd name="T21" fmla="*/ 5 h 69"/>
              <a:gd name="T22" fmla="*/ 4 w 23"/>
              <a:gd name="T23" fmla="*/ 4 h 69"/>
              <a:gd name="T24" fmla="*/ 11 w 23"/>
              <a:gd name="T25" fmla="*/ 1 h 69"/>
              <a:gd name="T26" fmla="*/ 13 w 23"/>
              <a:gd name="T27" fmla="*/ 1 h 69"/>
              <a:gd name="T28" fmla="*/ 14 w 23"/>
              <a:gd name="T29" fmla="*/ 0 h 69"/>
              <a:gd name="T30" fmla="*/ 20 w 23"/>
              <a:gd name="T31" fmla="*/ 0 h 69"/>
              <a:gd name="T32" fmla="*/ 23 w 23"/>
              <a:gd name="T33" fmla="*/ 1 h 69"/>
              <a:gd name="T34" fmla="*/ 23 w 23"/>
              <a:gd name="T35" fmla="*/ 5 h 69"/>
              <a:gd name="T36" fmla="*/ 23 w 23"/>
              <a:gd name="T37" fmla="*/ 65 h 69"/>
              <a:gd name="T38" fmla="*/ 23 w 23"/>
              <a:gd name="T39" fmla="*/ 68 h 69"/>
              <a:gd name="T40" fmla="*/ 20 w 23"/>
              <a:gd name="T41" fmla="*/ 69 h 69"/>
              <a:gd name="T42" fmla="*/ 14 w 23"/>
              <a:gd name="T43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" h="69">
                <a:moveTo>
                  <a:pt x="14" y="69"/>
                </a:moveTo>
                <a:cubicBezTo>
                  <a:pt x="12" y="69"/>
                  <a:pt x="11" y="68"/>
                  <a:pt x="11" y="68"/>
                </a:cubicBezTo>
                <a:cubicBezTo>
                  <a:pt x="10" y="67"/>
                  <a:pt x="10" y="66"/>
                  <a:pt x="10" y="6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4"/>
                  <a:pt x="10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2" y="14"/>
                  <a:pt x="2" y="14"/>
                  <a:pt x="1" y="14"/>
                </a:cubicBezTo>
                <a:cubicBezTo>
                  <a:pt x="1" y="14"/>
                  <a:pt x="0" y="13"/>
                  <a:pt x="0" y="13"/>
                </a:cubicBezTo>
                <a:cubicBezTo>
                  <a:pt x="0" y="13"/>
                  <a:pt x="0" y="12"/>
                  <a:pt x="0" y="12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0" y="6"/>
                  <a:pt x="0" y="5"/>
                </a:cubicBezTo>
                <a:cubicBezTo>
                  <a:pt x="1" y="4"/>
                  <a:pt x="2" y="4"/>
                  <a:pt x="4" y="4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2" y="1"/>
                  <a:pt x="13" y="1"/>
                </a:cubicBezTo>
                <a:cubicBezTo>
                  <a:pt x="13" y="0"/>
                  <a:pt x="14" y="0"/>
                  <a:pt x="14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2" y="0"/>
                  <a:pt x="22" y="1"/>
                  <a:pt x="23" y="1"/>
                </a:cubicBezTo>
                <a:cubicBezTo>
                  <a:pt x="23" y="2"/>
                  <a:pt x="23" y="3"/>
                  <a:pt x="23" y="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66"/>
                  <a:pt x="23" y="67"/>
                  <a:pt x="23" y="68"/>
                </a:cubicBezTo>
                <a:cubicBezTo>
                  <a:pt x="22" y="68"/>
                  <a:pt x="21" y="69"/>
                  <a:pt x="20" y="69"/>
                </a:cubicBezTo>
                <a:lnTo>
                  <a:pt x="14" y="69"/>
                </a:lnTo>
                <a:close/>
              </a:path>
            </a:pathLst>
          </a:custGeom>
          <a:solidFill>
            <a:srgbClr val="E9E9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7" name="深度视觉·原创设计 https://www.docer.com/works?userid=22383862"/>
          <p:cNvSpPr/>
          <p:nvPr/>
        </p:nvSpPr>
        <p:spPr bwMode="auto">
          <a:xfrm>
            <a:off x="5467919" y="5061530"/>
            <a:ext cx="1284499" cy="1181134"/>
          </a:xfrm>
          <a:custGeom>
            <a:avLst/>
            <a:gdLst>
              <a:gd name="T0" fmla="*/ 245 w 249"/>
              <a:gd name="T1" fmla="*/ 0 h 229"/>
              <a:gd name="T2" fmla="*/ 242 w 249"/>
              <a:gd name="T3" fmla="*/ 4 h 229"/>
              <a:gd name="T4" fmla="*/ 241 w 249"/>
              <a:gd name="T5" fmla="*/ 16 h 229"/>
              <a:gd name="T6" fmla="*/ 239 w 249"/>
              <a:gd name="T7" fmla="*/ 19 h 229"/>
              <a:gd name="T8" fmla="*/ 247 w 249"/>
              <a:gd name="T9" fmla="*/ 27 h 229"/>
              <a:gd name="T10" fmla="*/ 246 w 249"/>
              <a:gd name="T11" fmla="*/ 40 h 229"/>
              <a:gd name="T12" fmla="*/ 238 w 249"/>
              <a:gd name="T13" fmla="*/ 48 h 229"/>
              <a:gd name="T14" fmla="*/ 237 w 249"/>
              <a:gd name="T15" fmla="*/ 55 h 229"/>
              <a:gd name="T16" fmla="*/ 246 w 249"/>
              <a:gd name="T17" fmla="*/ 63 h 229"/>
              <a:gd name="T18" fmla="*/ 244 w 249"/>
              <a:gd name="T19" fmla="*/ 74 h 229"/>
              <a:gd name="T20" fmla="*/ 238 w 249"/>
              <a:gd name="T21" fmla="*/ 81 h 229"/>
              <a:gd name="T22" fmla="*/ 238 w 249"/>
              <a:gd name="T23" fmla="*/ 91 h 229"/>
              <a:gd name="T24" fmla="*/ 246 w 249"/>
              <a:gd name="T25" fmla="*/ 101 h 229"/>
              <a:gd name="T26" fmla="*/ 242 w 249"/>
              <a:gd name="T27" fmla="*/ 110 h 229"/>
              <a:gd name="T28" fmla="*/ 236 w 249"/>
              <a:gd name="T29" fmla="*/ 116 h 229"/>
              <a:gd name="T30" fmla="*/ 238 w 249"/>
              <a:gd name="T31" fmla="*/ 122 h 229"/>
              <a:gd name="T32" fmla="*/ 246 w 249"/>
              <a:gd name="T33" fmla="*/ 132 h 229"/>
              <a:gd name="T34" fmla="*/ 244 w 249"/>
              <a:gd name="T35" fmla="*/ 142 h 229"/>
              <a:gd name="T36" fmla="*/ 236 w 249"/>
              <a:gd name="T37" fmla="*/ 149 h 229"/>
              <a:gd name="T38" fmla="*/ 236 w 249"/>
              <a:gd name="T39" fmla="*/ 157 h 229"/>
              <a:gd name="T40" fmla="*/ 242 w 249"/>
              <a:gd name="T41" fmla="*/ 164 h 229"/>
              <a:gd name="T42" fmla="*/ 233 w 249"/>
              <a:gd name="T43" fmla="*/ 182 h 229"/>
              <a:gd name="T44" fmla="*/ 180 w 249"/>
              <a:gd name="T45" fmla="*/ 229 h 229"/>
              <a:gd name="T46" fmla="*/ 68 w 249"/>
              <a:gd name="T47" fmla="*/ 229 h 229"/>
              <a:gd name="T48" fmla="*/ 14 w 249"/>
              <a:gd name="T49" fmla="*/ 182 h 229"/>
              <a:gd name="T50" fmla="*/ 13 w 249"/>
              <a:gd name="T51" fmla="*/ 173 h 229"/>
              <a:gd name="T52" fmla="*/ 10 w 249"/>
              <a:gd name="T53" fmla="*/ 161 h 229"/>
              <a:gd name="T54" fmla="*/ 2 w 249"/>
              <a:gd name="T55" fmla="*/ 153 h 229"/>
              <a:gd name="T56" fmla="*/ 6 w 249"/>
              <a:gd name="T57" fmla="*/ 143 h 229"/>
              <a:gd name="T58" fmla="*/ 9 w 249"/>
              <a:gd name="T59" fmla="*/ 135 h 229"/>
              <a:gd name="T60" fmla="*/ 4 w 249"/>
              <a:gd name="T61" fmla="*/ 122 h 229"/>
              <a:gd name="T62" fmla="*/ 3 w 249"/>
              <a:gd name="T63" fmla="*/ 110 h 229"/>
              <a:gd name="T64" fmla="*/ 8 w 249"/>
              <a:gd name="T65" fmla="*/ 103 h 229"/>
              <a:gd name="T66" fmla="*/ 8 w 249"/>
              <a:gd name="T67" fmla="*/ 96 h 229"/>
              <a:gd name="T68" fmla="*/ 2 w 249"/>
              <a:gd name="T69" fmla="*/ 86 h 229"/>
              <a:gd name="T70" fmla="*/ 6 w 249"/>
              <a:gd name="T71" fmla="*/ 74 h 229"/>
              <a:gd name="T72" fmla="*/ 10 w 249"/>
              <a:gd name="T73" fmla="*/ 69 h 229"/>
              <a:gd name="T74" fmla="*/ 9 w 249"/>
              <a:gd name="T75" fmla="*/ 62 h 229"/>
              <a:gd name="T76" fmla="*/ 2 w 249"/>
              <a:gd name="T77" fmla="*/ 50 h 229"/>
              <a:gd name="T78" fmla="*/ 2 w 249"/>
              <a:gd name="T79" fmla="*/ 18 h 229"/>
              <a:gd name="T80" fmla="*/ 2 w 249"/>
              <a:gd name="T81" fmla="*/ 12 h 229"/>
              <a:gd name="T82" fmla="*/ 1 w 249"/>
              <a:gd name="T83" fmla="*/ 2 h 229"/>
              <a:gd name="T84" fmla="*/ 0 w 249"/>
              <a:gd name="T85" fmla="*/ 0 h 229"/>
              <a:gd name="T86" fmla="*/ 245 w 249"/>
              <a:gd name="T87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9" h="229">
                <a:moveTo>
                  <a:pt x="245" y="0"/>
                </a:moveTo>
                <a:cubicBezTo>
                  <a:pt x="242" y="4"/>
                  <a:pt x="242" y="4"/>
                  <a:pt x="242" y="4"/>
                </a:cubicBezTo>
                <a:cubicBezTo>
                  <a:pt x="241" y="16"/>
                  <a:pt x="241" y="16"/>
                  <a:pt x="241" y="16"/>
                </a:cubicBezTo>
                <a:cubicBezTo>
                  <a:pt x="239" y="19"/>
                  <a:pt x="239" y="19"/>
                  <a:pt x="239" y="19"/>
                </a:cubicBezTo>
                <a:cubicBezTo>
                  <a:pt x="239" y="19"/>
                  <a:pt x="245" y="23"/>
                  <a:pt x="247" y="27"/>
                </a:cubicBezTo>
                <a:cubicBezTo>
                  <a:pt x="249" y="31"/>
                  <a:pt x="249" y="37"/>
                  <a:pt x="246" y="40"/>
                </a:cubicBezTo>
                <a:cubicBezTo>
                  <a:pt x="242" y="43"/>
                  <a:pt x="238" y="45"/>
                  <a:pt x="238" y="48"/>
                </a:cubicBezTo>
                <a:cubicBezTo>
                  <a:pt x="238" y="50"/>
                  <a:pt x="237" y="55"/>
                  <a:pt x="237" y="55"/>
                </a:cubicBezTo>
                <a:cubicBezTo>
                  <a:pt x="237" y="55"/>
                  <a:pt x="245" y="58"/>
                  <a:pt x="246" y="63"/>
                </a:cubicBezTo>
                <a:cubicBezTo>
                  <a:pt x="248" y="68"/>
                  <a:pt x="247" y="72"/>
                  <a:pt x="244" y="74"/>
                </a:cubicBezTo>
                <a:cubicBezTo>
                  <a:pt x="241" y="77"/>
                  <a:pt x="238" y="81"/>
                  <a:pt x="238" y="81"/>
                </a:cubicBezTo>
                <a:cubicBezTo>
                  <a:pt x="238" y="91"/>
                  <a:pt x="238" y="91"/>
                  <a:pt x="238" y="91"/>
                </a:cubicBezTo>
                <a:cubicBezTo>
                  <a:pt x="238" y="91"/>
                  <a:pt x="246" y="96"/>
                  <a:pt x="246" y="101"/>
                </a:cubicBezTo>
                <a:cubicBezTo>
                  <a:pt x="246" y="106"/>
                  <a:pt x="242" y="110"/>
                  <a:pt x="242" y="110"/>
                </a:cubicBezTo>
                <a:cubicBezTo>
                  <a:pt x="236" y="116"/>
                  <a:pt x="236" y="116"/>
                  <a:pt x="236" y="116"/>
                </a:cubicBezTo>
                <a:cubicBezTo>
                  <a:pt x="238" y="122"/>
                  <a:pt x="238" y="122"/>
                  <a:pt x="238" y="122"/>
                </a:cubicBezTo>
                <a:cubicBezTo>
                  <a:pt x="238" y="122"/>
                  <a:pt x="244" y="127"/>
                  <a:pt x="246" y="132"/>
                </a:cubicBezTo>
                <a:cubicBezTo>
                  <a:pt x="247" y="137"/>
                  <a:pt x="246" y="140"/>
                  <a:pt x="244" y="142"/>
                </a:cubicBezTo>
                <a:cubicBezTo>
                  <a:pt x="241" y="144"/>
                  <a:pt x="236" y="149"/>
                  <a:pt x="236" y="149"/>
                </a:cubicBezTo>
                <a:cubicBezTo>
                  <a:pt x="236" y="157"/>
                  <a:pt x="236" y="157"/>
                  <a:pt x="236" y="157"/>
                </a:cubicBezTo>
                <a:cubicBezTo>
                  <a:pt x="236" y="157"/>
                  <a:pt x="241" y="161"/>
                  <a:pt x="242" y="164"/>
                </a:cubicBezTo>
                <a:cubicBezTo>
                  <a:pt x="243" y="168"/>
                  <a:pt x="236" y="180"/>
                  <a:pt x="233" y="182"/>
                </a:cubicBezTo>
                <a:cubicBezTo>
                  <a:pt x="229" y="185"/>
                  <a:pt x="180" y="229"/>
                  <a:pt x="180" y="229"/>
                </a:cubicBezTo>
                <a:cubicBezTo>
                  <a:pt x="68" y="229"/>
                  <a:pt x="68" y="229"/>
                  <a:pt x="68" y="229"/>
                </a:cubicBezTo>
                <a:cubicBezTo>
                  <a:pt x="14" y="182"/>
                  <a:pt x="14" y="182"/>
                  <a:pt x="14" y="182"/>
                </a:cubicBezTo>
                <a:cubicBezTo>
                  <a:pt x="14" y="182"/>
                  <a:pt x="13" y="176"/>
                  <a:pt x="13" y="173"/>
                </a:cubicBezTo>
                <a:cubicBezTo>
                  <a:pt x="12" y="169"/>
                  <a:pt x="13" y="163"/>
                  <a:pt x="10" y="161"/>
                </a:cubicBezTo>
                <a:cubicBezTo>
                  <a:pt x="7" y="159"/>
                  <a:pt x="2" y="158"/>
                  <a:pt x="2" y="153"/>
                </a:cubicBezTo>
                <a:cubicBezTo>
                  <a:pt x="2" y="148"/>
                  <a:pt x="3" y="144"/>
                  <a:pt x="6" y="143"/>
                </a:cubicBezTo>
                <a:cubicBezTo>
                  <a:pt x="8" y="142"/>
                  <a:pt x="10" y="139"/>
                  <a:pt x="9" y="135"/>
                </a:cubicBezTo>
                <a:cubicBezTo>
                  <a:pt x="8" y="132"/>
                  <a:pt x="6" y="127"/>
                  <a:pt x="4" y="122"/>
                </a:cubicBezTo>
                <a:cubicBezTo>
                  <a:pt x="2" y="118"/>
                  <a:pt x="1" y="113"/>
                  <a:pt x="3" y="110"/>
                </a:cubicBezTo>
                <a:cubicBezTo>
                  <a:pt x="6" y="106"/>
                  <a:pt x="8" y="103"/>
                  <a:pt x="8" y="103"/>
                </a:cubicBezTo>
                <a:cubicBezTo>
                  <a:pt x="8" y="96"/>
                  <a:pt x="8" y="96"/>
                  <a:pt x="8" y="96"/>
                </a:cubicBezTo>
                <a:cubicBezTo>
                  <a:pt x="8" y="96"/>
                  <a:pt x="2" y="92"/>
                  <a:pt x="2" y="86"/>
                </a:cubicBezTo>
                <a:cubicBezTo>
                  <a:pt x="2" y="79"/>
                  <a:pt x="3" y="76"/>
                  <a:pt x="6" y="74"/>
                </a:cubicBezTo>
                <a:cubicBezTo>
                  <a:pt x="8" y="73"/>
                  <a:pt x="10" y="69"/>
                  <a:pt x="10" y="69"/>
                </a:cubicBezTo>
                <a:cubicBezTo>
                  <a:pt x="10" y="69"/>
                  <a:pt x="10" y="65"/>
                  <a:pt x="9" y="62"/>
                </a:cubicBezTo>
                <a:cubicBezTo>
                  <a:pt x="8" y="59"/>
                  <a:pt x="3" y="55"/>
                  <a:pt x="2" y="50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8"/>
                  <a:pt x="2" y="16"/>
                  <a:pt x="2" y="12"/>
                </a:cubicBezTo>
                <a:cubicBezTo>
                  <a:pt x="2" y="9"/>
                  <a:pt x="1" y="2"/>
                  <a:pt x="1" y="2"/>
                </a:cubicBezTo>
                <a:cubicBezTo>
                  <a:pt x="0" y="0"/>
                  <a:pt x="0" y="0"/>
                  <a:pt x="0" y="0"/>
                </a:cubicBezTo>
                <a:lnTo>
                  <a:pt x="245" y="0"/>
                </a:lnTo>
                <a:close/>
              </a:path>
            </a:pathLst>
          </a:custGeom>
          <a:solidFill>
            <a:srgbClr val="3032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8" name="深度视觉·原创设计 https://www.docer.com/works?userid=22383862"/>
          <p:cNvSpPr/>
          <p:nvPr/>
        </p:nvSpPr>
        <p:spPr bwMode="auto">
          <a:xfrm>
            <a:off x="5829697" y="6247707"/>
            <a:ext cx="545817" cy="76893"/>
          </a:xfrm>
          <a:custGeom>
            <a:avLst/>
            <a:gdLst>
              <a:gd name="T0" fmla="*/ 0 w 106"/>
              <a:gd name="T1" fmla="*/ 0 h 15"/>
              <a:gd name="T2" fmla="*/ 106 w 106"/>
              <a:gd name="T3" fmla="*/ 0 h 15"/>
              <a:gd name="T4" fmla="*/ 97 w 106"/>
              <a:gd name="T5" fmla="*/ 10 h 15"/>
              <a:gd name="T6" fmla="*/ 84 w 106"/>
              <a:gd name="T7" fmla="*/ 15 h 15"/>
              <a:gd name="T8" fmla="*/ 22 w 106"/>
              <a:gd name="T9" fmla="*/ 15 h 15"/>
              <a:gd name="T10" fmla="*/ 9 w 106"/>
              <a:gd name="T11" fmla="*/ 11 h 15"/>
              <a:gd name="T12" fmla="*/ 0 w 106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6" h="15">
                <a:moveTo>
                  <a:pt x="0" y="0"/>
                </a:move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0" y="8"/>
                  <a:pt x="97" y="10"/>
                </a:cubicBezTo>
                <a:cubicBezTo>
                  <a:pt x="93" y="13"/>
                  <a:pt x="87" y="15"/>
                  <a:pt x="84" y="15"/>
                </a:cubicBezTo>
                <a:cubicBezTo>
                  <a:pt x="80" y="15"/>
                  <a:pt x="22" y="15"/>
                  <a:pt x="22" y="15"/>
                </a:cubicBezTo>
                <a:cubicBezTo>
                  <a:pt x="22" y="15"/>
                  <a:pt x="13" y="15"/>
                  <a:pt x="9" y="11"/>
                </a:cubicBezTo>
                <a:cubicBezTo>
                  <a:pt x="5" y="7"/>
                  <a:pt x="0" y="0"/>
                  <a:pt x="0" y="0"/>
                </a:cubicBezTo>
                <a:close/>
              </a:path>
            </a:pathLst>
          </a:custGeom>
          <a:solidFill>
            <a:srgbClr val="39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9" name="深度视觉·原创设计 https://www.docer.com/works?userid=22383862"/>
          <p:cNvSpPr/>
          <p:nvPr/>
        </p:nvSpPr>
        <p:spPr bwMode="auto">
          <a:xfrm>
            <a:off x="6664180" y="5371625"/>
            <a:ext cx="61767" cy="25211"/>
          </a:xfrm>
          <a:custGeom>
            <a:avLst/>
            <a:gdLst>
              <a:gd name="T0" fmla="*/ 8 w 12"/>
              <a:gd name="T1" fmla="*/ 0 h 5"/>
              <a:gd name="T2" fmla="*/ 0 w 12"/>
              <a:gd name="T3" fmla="*/ 5 h 5"/>
              <a:gd name="T4" fmla="*/ 8 w 12"/>
              <a:gd name="T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5">
                <a:moveTo>
                  <a:pt x="8" y="0"/>
                </a:moveTo>
                <a:cubicBezTo>
                  <a:pt x="8" y="0"/>
                  <a:pt x="12" y="4"/>
                  <a:pt x="0" y="5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0" name="深度视觉·原创设计 https://www.docer.com/works?userid=22383862"/>
          <p:cNvSpPr/>
          <p:nvPr/>
        </p:nvSpPr>
        <p:spPr bwMode="auto">
          <a:xfrm>
            <a:off x="6664180" y="5169938"/>
            <a:ext cx="56724" cy="31514"/>
          </a:xfrm>
          <a:custGeom>
            <a:avLst/>
            <a:gdLst>
              <a:gd name="T0" fmla="*/ 8 w 11"/>
              <a:gd name="T1" fmla="*/ 0 h 6"/>
              <a:gd name="T2" fmla="*/ 0 w 11"/>
              <a:gd name="T3" fmla="*/ 6 h 6"/>
              <a:gd name="T4" fmla="*/ 8 w 11"/>
              <a:gd name="T5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6">
                <a:moveTo>
                  <a:pt x="8" y="0"/>
                </a:moveTo>
                <a:cubicBezTo>
                  <a:pt x="8" y="0"/>
                  <a:pt x="11" y="5"/>
                  <a:pt x="0" y="6"/>
                </a:cubicBez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1" name="深度视觉·原创设计 https://www.docer.com/works?userid=22383862"/>
          <p:cNvSpPr/>
          <p:nvPr/>
        </p:nvSpPr>
        <p:spPr bwMode="auto">
          <a:xfrm>
            <a:off x="6633927" y="5551884"/>
            <a:ext cx="86978" cy="25211"/>
          </a:xfrm>
          <a:custGeom>
            <a:avLst/>
            <a:gdLst>
              <a:gd name="T0" fmla="*/ 13 w 17"/>
              <a:gd name="T1" fmla="*/ 0 h 5"/>
              <a:gd name="T2" fmla="*/ 0 w 17"/>
              <a:gd name="T3" fmla="*/ 5 h 5"/>
              <a:gd name="T4" fmla="*/ 13 w 17"/>
              <a:gd name="T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5">
                <a:moveTo>
                  <a:pt x="13" y="0"/>
                </a:moveTo>
                <a:cubicBezTo>
                  <a:pt x="13" y="0"/>
                  <a:pt x="17" y="4"/>
                  <a:pt x="0" y="5"/>
                </a:cubicBezTo>
                <a:lnTo>
                  <a:pt x="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2" name="深度视觉·原创设计 https://www.docer.com/works?userid=22383862"/>
          <p:cNvSpPr/>
          <p:nvPr/>
        </p:nvSpPr>
        <p:spPr bwMode="auto">
          <a:xfrm>
            <a:off x="6644011" y="5660291"/>
            <a:ext cx="71851" cy="92020"/>
          </a:xfrm>
          <a:custGeom>
            <a:avLst/>
            <a:gdLst>
              <a:gd name="T0" fmla="*/ 6 w 14"/>
              <a:gd name="T1" fmla="*/ 0 h 18"/>
              <a:gd name="T2" fmla="*/ 8 w 14"/>
              <a:gd name="T3" fmla="*/ 8 h 18"/>
              <a:gd name="T4" fmla="*/ 14 w 14"/>
              <a:gd name="T5" fmla="*/ 14 h 18"/>
              <a:gd name="T6" fmla="*/ 0 w 14"/>
              <a:gd name="T7" fmla="*/ 17 h 18"/>
              <a:gd name="T8" fmla="*/ 6 w 14"/>
              <a:gd name="T9" fmla="*/ 13 h 18"/>
              <a:gd name="T10" fmla="*/ 6 w 14"/>
              <a:gd name="T1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8">
                <a:moveTo>
                  <a:pt x="6" y="0"/>
                </a:moveTo>
                <a:cubicBezTo>
                  <a:pt x="6" y="0"/>
                  <a:pt x="7" y="7"/>
                  <a:pt x="8" y="8"/>
                </a:cubicBezTo>
                <a:cubicBezTo>
                  <a:pt x="9" y="9"/>
                  <a:pt x="14" y="14"/>
                  <a:pt x="14" y="14"/>
                </a:cubicBezTo>
                <a:cubicBezTo>
                  <a:pt x="14" y="14"/>
                  <a:pt x="3" y="18"/>
                  <a:pt x="0" y="17"/>
                </a:cubicBezTo>
                <a:cubicBezTo>
                  <a:pt x="0" y="17"/>
                  <a:pt x="5" y="15"/>
                  <a:pt x="6" y="13"/>
                </a:cubicBezTo>
                <a:cubicBezTo>
                  <a:pt x="7" y="11"/>
                  <a:pt x="5" y="2"/>
                  <a:pt x="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3" name="深度视觉·原创设计 https://www.docer.com/works?userid=22383862"/>
          <p:cNvSpPr/>
          <p:nvPr/>
        </p:nvSpPr>
        <p:spPr bwMode="auto">
          <a:xfrm>
            <a:off x="6669222" y="5887190"/>
            <a:ext cx="36556" cy="30254"/>
          </a:xfrm>
          <a:custGeom>
            <a:avLst/>
            <a:gdLst>
              <a:gd name="T0" fmla="*/ 4 w 7"/>
              <a:gd name="T1" fmla="*/ 0 h 6"/>
              <a:gd name="T2" fmla="*/ 0 w 7"/>
              <a:gd name="T3" fmla="*/ 6 h 6"/>
              <a:gd name="T4" fmla="*/ 4 w 7"/>
              <a:gd name="T5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6">
                <a:moveTo>
                  <a:pt x="4" y="0"/>
                </a:moveTo>
                <a:cubicBezTo>
                  <a:pt x="4" y="0"/>
                  <a:pt x="7" y="4"/>
                  <a:pt x="0" y="6"/>
                </a:cubicBezTo>
                <a:lnTo>
                  <a:pt x="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4" name="深度视觉·原创设计 https://www.docer.com/works?userid=22383862"/>
          <p:cNvSpPr/>
          <p:nvPr/>
        </p:nvSpPr>
        <p:spPr bwMode="auto">
          <a:xfrm>
            <a:off x="5494391" y="5433392"/>
            <a:ext cx="108407" cy="25211"/>
          </a:xfrm>
          <a:custGeom>
            <a:avLst/>
            <a:gdLst>
              <a:gd name="T0" fmla="*/ 7 w 21"/>
              <a:gd name="T1" fmla="*/ 0 h 5"/>
              <a:gd name="T2" fmla="*/ 21 w 21"/>
              <a:gd name="T3" fmla="*/ 0 h 5"/>
              <a:gd name="T4" fmla="*/ 4 w 21"/>
              <a:gd name="T5" fmla="*/ 5 h 5"/>
              <a:gd name="T6" fmla="*/ 7 w 21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5">
                <a:moveTo>
                  <a:pt x="7" y="0"/>
                </a:moveTo>
                <a:cubicBezTo>
                  <a:pt x="21" y="0"/>
                  <a:pt x="21" y="0"/>
                  <a:pt x="21" y="0"/>
                </a:cubicBezTo>
                <a:cubicBezTo>
                  <a:pt x="21" y="0"/>
                  <a:pt x="8" y="4"/>
                  <a:pt x="4" y="5"/>
                </a:cubicBezTo>
                <a:cubicBezTo>
                  <a:pt x="0" y="5"/>
                  <a:pt x="7" y="0"/>
                  <a:pt x="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5" name="深度视觉·原创设计 https://www.docer.com/works?userid=22383862"/>
          <p:cNvSpPr/>
          <p:nvPr/>
        </p:nvSpPr>
        <p:spPr bwMode="auto">
          <a:xfrm>
            <a:off x="5494391" y="5603567"/>
            <a:ext cx="113450" cy="25211"/>
          </a:xfrm>
          <a:custGeom>
            <a:avLst/>
            <a:gdLst>
              <a:gd name="T0" fmla="*/ 6 w 22"/>
              <a:gd name="T1" fmla="*/ 0 h 5"/>
              <a:gd name="T2" fmla="*/ 22 w 22"/>
              <a:gd name="T3" fmla="*/ 1 h 5"/>
              <a:gd name="T4" fmla="*/ 1 w 22"/>
              <a:gd name="T5" fmla="*/ 5 h 5"/>
              <a:gd name="T6" fmla="*/ 6 w 22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5">
                <a:moveTo>
                  <a:pt x="6" y="0"/>
                </a:move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3" y="5"/>
                  <a:pt x="1" y="5"/>
                </a:cubicBezTo>
                <a:cubicBezTo>
                  <a:pt x="0" y="5"/>
                  <a:pt x="6" y="0"/>
                  <a:pt x="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6" name="深度视觉·原创设计 https://www.docer.com/works?userid=22383862"/>
          <p:cNvSpPr/>
          <p:nvPr/>
        </p:nvSpPr>
        <p:spPr bwMode="auto">
          <a:xfrm>
            <a:off x="5484306" y="5798951"/>
            <a:ext cx="118492" cy="31514"/>
          </a:xfrm>
          <a:custGeom>
            <a:avLst/>
            <a:gdLst>
              <a:gd name="T0" fmla="*/ 7 w 23"/>
              <a:gd name="T1" fmla="*/ 0 h 6"/>
              <a:gd name="T2" fmla="*/ 23 w 23"/>
              <a:gd name="T3" fmla="*/ 1 h 6"/>
              <a:gd name="T4" fmla="*/ 2 w 23"/>
              <a:gd name="T5" fmla="*/ 6 h 6"/>
              <a:gd name="T6" fmla="*/ 7 w 23"/>
              <a:gd name="T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">
                <a:moveTo>
                  <a:pt x="7" y="0"/>
                </a:moveTo>
                <a:cubicBezTo>
                  <a:pt x="23" y="1"/>
                  <a:pt x="23" y="1"/>
                  <a:pt x="23" y="1"/>
                </a:cubicBezTo>
                <a:cubicBezTo>
                  <a:pt x="23" y="1"/>
                  <a:pt x="4" y="6"/>
                  <a:pt x="2" y="6"/>
                </a:cubicBezTo>
                <a:cubicBezTo>
                  <a:pt x="0" y="6"/>
                  <a:pt x="7" y="0"/>
                  <a:pt x="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7" name="深度视觉·原创设计 https://www.docer.com/works?userid=22383862"/>
          <p:cNvSpPr>
            <a:spLocks noEditPoints="1"/>
          </p:cNvSpPr>
          <p:nvPr/>
        </p:nvSpPr>
        <p:spPr bwMode="auto">
          <a:xfrm>
            <a:off x="6009955" y="5221620"/>
            <a:ext cx="205470" cy="315137"/>
          </a:xfrm>
          <a:custGeom>
            <a:avLst/>
            <a:gdLst>
              <a:gd name="T0" fmla="*/ 34 w 40"/>
              <a:gd name="T1" fmla="*/ 33 h 61"/>
              <a:gd name="T2" fmla="*/ 40 w 40"/>
              <a:gd name="T3" fmla="*/ 20 h 61"/>
              <a:gd name="T4" fmla="*/ 20 w 40"/>
              <a:gd name="T5" fmla="*/ 0 h 61"/>
              <a:gd name="T6" fmla="*/ 0 w 40"/>
              <a:gd name="T7" fmla="*/ 20 h 61"/>
              <a:gd name="T8" fmla="*/ 5 w 40"/>
              <a:gd name="T9" fmla="*/ 33 h 61"/>
              <a:gd name="T10" fmla="*/ 5 w 40"/>
              <a:gd name="T11" fmla="*/ 33 h 61"/>
              <a:gd name="T12" fmla="*/ 11 w 40"/>
              <a:gd name="T13" fmla="*/ 47 h 61"/>
              <a:gd name="T14" fmla="*/ 10 w 40"/>
              <a:gd name="T15" fmla="*/ 49 h 61"/>
              <a:gd name="T16" fmla="*/ 11 w 40"/>
              <a:gd name="T17" fmla="*/ 51 h 61"/>
              <a:gd name="T18" fmla="*/ 10 w 40"/>
              <a:gd name="T19" fmla="*/ 54 h 61"/>
              <a:gd name="T20" fmla="*/ 11 w 40"/>
              <a:gd name="T21" fmla="*/ 56 h 61"/>
              <a:gd name="T22" fmla="*/ 10 w 40"/>
              <a:gd name="T23" fmla="*/ 58 h 61"/>
              <a:gd name="T24" fmla="*/ 13 w 40"/>
              <a:gd name="T25" fmla="*/ 61 h 61"/>
              <a:gd name="T26" fmla="*/ 26 w 40"/>
              <a:gd name="T27" fmla="*/ 61 h 61"/>
              <a:gd name="T28" fmla="*/ 29 w 40"/>
              <a:gd name="T29" fmla="*/ 58 h 61"/>
              <a:gd name="T30" fmla="*/ 28 w 40"/>
              <a:gd name="T31" fmla="*/ 56 h 61"/>
              <a:gd name="T32" fmla="*/ 29 w 40"/>
              <a:gd name="T33" fmla="*/ 54 h 61"/>
              <a:gd name="T34" fmla="*/ 28 w 40"/>
              <a:gd name="T35" fmla="*/ 51 h 61"/>
              <a:gd name="T36" fmla="*/ 29 w 40"/>
              <a:gd name="T37" fmla="*/ 49 h 61"/>
              <a:gd name="T38" fmla="*/ 29 w 40"/>
              <a:gd name="T39" fmla="*/ 47 h 61"/>
              <a:gd name="T40" fmla="*/ 34 w 40"/>
              <a:gd name="T41" fmla="*/ 33 h 61"/>
              <a:gd name="T42" fmla="*/ 20 w 40"/>
              <a:gd name="T43" fmla="*/ 47 h 61"/>
              <a:gd name="T44" fmla="*/ 19 w 40"/>
              <a:gd name="T45" fmla="*/ 47 h 61"/>
              <a:gd name="T46" fmla="*/ 19 w 40"/>
              <a:gd name="T47" fmla="*/ 37 h 61"/>
              <a:gd name="T48" fmla="*/ 20 w 40"/>
              <a:gd name="T49" fmla="*/ 36 h 61"/>
              <a:gd name="T50" fmla="*/ 20 w 40"/>
              <a:gd name="T51" fmla="*/ 36 h 61"/>
              <a:gd name="T52" fmla="*/ 20 w 40"/>
              <a:gd name="T53" fmla="*/ 37 h 61"/>
              <a:gd name="T54" fmla="*/ 20 w 40"/>
              <a:gd name="T55" fmla="*/ 47 h 61"/>
              <a:gd name="T56" fmla="*/ 32 w 40"/>
              <a:gd name="T57" fmla="*/ 31 h 61"/>
              <a:gd name="T58" fmla="*/ 32 w 40"/>
              <a:gd name="T59" fmla="*/ 32 h 61"/>
              <a:gd name="T60" fmla="*/ 26 w 40"/>
              <a:gd name="T61" fmla="*/ 47 h 61"/>
              <a:gd name="T62" fmla="*/ 23 w 40"/>
              <a:gd name="T63" fmla="*/ 47 h 61"/>
              <a:gd name="T64" fmla="*/ 23 w 40"/>
              <a:gd name="T65" fmla="*/ 37 h 61"/>
              <a:gd name="T66" fmla="*/ 23 w 40"/>
              <a:gd name="T67" fmla="*/ 37 h 61"/>
              <a:gd name="T68" fmla="*/ 28 w 40"/>
              <a:gd name="T69" fmla="*/ 22 h 61"/>
              <a:gd name="T70" fmla="*/ 28 w 40"/>
              <a:gd name="T71" fmla="*/ 21 h 61"/>
              <a:gd name="T72" fmla="*/ 27 w 40"/>
              <a:gd name="T73" fmla="*/ 21 h 61"/>
              <a:gd name="T74" fmla="*/ 23 w 40"/>
              <a:gd name="T75" fmla="*/ 32 h 61"/>
              <a:gd name="T76" fmla="*/ 23 w 40"/>
              <a:gd name="T77" fmla="*/ 26 h 61"/>
              <a:gd name="T78" fmla="*/ 23 w 40"/>
              <a:gd name="T79" fmla="*/ 25 h 61"/>
              <a:gd name="T80" fmla="*/ 22 w 40"/>
              <a:gd name="T81" fmla="*/ 26 h 61"/>
              <a:gd name="T82" fmla="*/ 22 w 40"/>
              <a:gd name="T83" fmla="*/ 34 h 61"/>
              <a:gd name="T84" fmla="*/ 20 w 40"/>
              <a:gd name="T85" fmla="*/ 33 h 61"/>
              <a:gd name="T86" fmla="*/ 17 w 40"/>
              <a:gd name="T87" fmla="*/ 34 h 61"/>
              <a:gd name="T88" fmla="*/ 17 w 40"/>
              <a:gd name="T89" fmla="*/ 26 h 61"/>
              <a:gd name="T90" fmla="*/ 17 w 40"/>
              <a:gd name="T91" fmla="*/ 25 h 61"/>
              <a:gd name="T92" fmla="*/ 16 w 40"/>
              <a:gd name="T93" fmla="*/ 26 h 61"/>
              <a:gd name="T94" fmla="*/ 16 w 40"/>
              <a:gd name="T95" fmla="*/ 32 h 61"/>
              <a:gd name="T96" fmla="*/ 13 w 40"/>
              <a:gd name="T97" fmla="*/ 21 h 61"/>
              <a:gd name="T98" fmla="*/ 12 w 40"/>
              <a:gd name="T99" fmla="*/ 21 h 61"/>
              <a:gd name="T100" fmla="*/ 11 w 40"/>
              <a:gd name="T101" fmla="*/ 22 h 61"/>
              <a:gd name="T102" fmla="*/ 16 w 40"/>
              <a:gd name="T103" fmla="*/ 37 h 61"/>
              <a:gd name="T104" fmla="*/ 16 w 40"/>
              <a:gd name="T105" fmla="*/ 37 h 61"/>
              <a:gd name="T106" fmla="*/ 16 w 40"/>
              <a:gd name="T107" fmla="*/ 47 h 61"/>
              <a:gd name="T108" fmla="*/ 14 w 40"/>
              <a:gd name="T109" fmla="*/ 47 h 61"/>
              <a:gd name="T110" fmla="*/ 7 w 40"/>
              <a:gd name="T111" fmla="*/ 32 h 61"/>
              <a:gd name="T112" fmla="*/ 7 w 40"/>
              <a:gd name="T113" fmla="*/ 31 h 61"/>
              <a:gd name="T114" fmla="*/ 7 w 40"/>
              <a:gd name="T115" fmla="*/ 31 h 61"/>
              <a:gd name="T116" fmla="*/ 3 w 40"/>
              <a:gd name="T117" fmla="*/ 20 h 61"/>
              <a:gd name="T118" fmla="*/ 20 w 40"/>
              <a:gd name="T119" fmla="*/ 3 h 61"/>
              <a:gd name="T120" fmla="*/ 37 w 40"/>
              <a:gd name="T121" fmla="*/ 20 h 61"/>
              <a:gd name="T122" fmla="*/ 32 w 40"/>
              <a:gd name="T123" fmla="*/ 3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" h="61">
                <a:moveTo>
                  <a:pt x="34" y="33"/>
                </a:moveTo>
                <a:cubicBezTo>
                  <a:pt x="38" y="30"/>
                  <a:pt x="40" y="25"/>
                  <a:pt x="40" y="20"/>
                </a:cubicBezTo>
                <a:cubicBezTo>
                  <a:pt x="40" y="9"/>
                  <a:pt x="31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25"/>
                  <a:pt x="2" y="30"/>
                  <a:pt x="5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10" y="40"/>
                  <a:pt x="11" y="47"/>
                </a:cubicBezTo>
                <a:cubicBezTo>
                  <a:pt x="10" y="48"/>
                  <a:pt x="10" y="49"/>
                  <a:pt x="10" y="49"/>
                </a:cubicBezTo>
                <a:cubicBezTo>
                  <a:pt x="10" y="50"/>
                  <a:pt x="10" y="51"/>
                  <a:pt x="11" y="51"/>
                </a:cubicBezTo>
                <a:cubicBezTo>
                  <a:pt x="10" y="52"/>
                  <a:pt x="10" y="53"/>
                  <a:pt x="10" y="54"/>
                </a:cubicBezTo>
                <a:cubicBezTo>
                  <a:pt x="10" y="54"/>
                  <a:pt x="10" y="55"/>
                  <a:pt x="11" y="56"/>
                </a:cubicBezTo>
                <a:cubicBezTo>
                  <a:pt x="10" y="56"/>
                  <a:pt x="10" y="57"/>
                  <a:pt x="10" y="58"/>
                </a:cubicBezTo>
                <a:cubicBezTo>
                  <a:pt x="10" y="59"/>
                  <a:pt x="11" y="61"/>
                  <a:pt x="13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8" y="61"/>
                  <a:pt x="29" y="59"/>
                  <a:pt x="29" y="58"/>
                </a:cubicBezTo>
                <a:cubicBezTo>
                  <a:pt x="29" y="57"/>
                  <a:pt x="29" y="56"/>
                  <a:pt x="28" y="56"/>
                </a:cubicBezTo>
                <a:cubicBezTo>
                  <a:pt x="29" y="55"/>
                  <a:pt x="29" y="54"/>
                  <a:pt x="29" y="54"/>
                </a:cubicBezTo>
                <a:cubicBezTo>
                  <a:pt x="29" y="53"/>
                  <a:pt x="29" y="52"/>
                  <a:pt x="28" y="51"/>
                </a:cubicBezTo>
                <a:cubicBezTo>
                  <a:pt x="29" y="51"/>
                  <a:pt x="29" y="50"/>
                  <a:pt x="29" y="49"/>
                </a:cubicBezTo>
                <a:cubicBezTo>
                  <a:pt x="29" y="49"/>
                  <a:pt x="29" y="48"/>
                  <a:pt x="29" y="47"/>
                </a:cubicBezTo>
                <a:cubicBezTo>
                  <a:pt x="29" y="40"/>
                  <a:pt x="34" y="33"/>
                  <a:pt x="34" y="33"/>
                </a:cubicBezTo>
                <a:close/>
                <a:moveTo>
                  <a:pt x="20" y="47"/>
                </a:moveTo>
                <a:cubicBezTo>
                  <a:pt x="19" y="47"/>
                  <a:pt x="19" y="47"/>
                  <a:pt x="19" y="4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7"/>
                  <a:pt x="19" y="36"/>
                  <a:pt x="20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7"/>
                  <a:pt x="20" y="37"/>
                  <a:pt x="20" y="37"/>
                </a:cubicBezTo>
                <a:lnTo>
                  <a:pt x="20" y="47"/>
                </a:lnTo>
                <a:close/>
                <a:moveTo>
                  <a:pt x="32" y="31"/>
                </a:moveTo>
                <a:cubicBezTo>
                  <a:pt x="32" y="32"/>
                  <a:pt x="32" y="32"/>
                  <a:pt x="32" y="32"/>
                </a:cubicBezTo>
                <a:cubicBezTo>
                  <a:pt x="32" y="32"/>
                  <a:pt x="26" y="39"/>
                  <a:pt x="2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4"/>
                  <a:pt x="21" y="33"/>
                  <a:pt x="20" y="33"/>
                </a:cubicBezTo>
                <a:cubicBezTo>
                  <a:pt x="19" y="33"/>
                  <a:pt x="18" y="34"/>
                  <a:pt x="17" y="34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5"/>
                  <a:pt x="17" y="25"/>
                  <a:pt x="17" y="25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32"/>
                  <a:pt x="16" y="32"/>
                  <a:pt x="16" y="32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21"/>
                  <a:pt x="12" y="21"/>
                  <a:pt x="12" y="21"/>
                </a:cubicBezTo>
                <a:cubicBezTo>
                  <a:pt x="11" y="21"/>
                  <a:pt x="11" y="21"/>
                  <a:pt x="11" y="22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47"/>
                  <a:pt x="16" y="47"/>
                  <a:pt x="16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3" y="39"/>
                  <a:pt x="8" y="32"/>
                  <a:pt x="7" y="32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4" y="28"/>
                  <a:pt x="3" y="24"/>
                  <a:pt x="3" y="20"/>
                </a:cubicBezTo>
                <a:cubicBezTo>
                  <a:pt x="3" y="11"/>
                  <a:pt x="10" y="3"/>
                  <a:pt x="20" y="3"/>
                </a:cubicBezTo>
                <a:cubicBezTo>
                  <a:pt x="29" y="3"/>
                  <a:pt x="37" y="11"/>
                  <a:pt x="37" y="20"/>
                </a:cubicBezTo>
                <a:cubicBezTo>
                  <a:pt x="37" y="24"/>
                  <a:pt x="35" y="28"/>
                  <a:pt x="32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8" name="深度视觉·原创设计 https://www.docer.com/works?userid=22383862"/>
          <p:cNvSpPr/>
          <p:nvPr/>
        </p:nvSpPr>
        <p:spPr bwMode="auto">
          <a:xfrm>
            <a:off x="6081806" y="5536757"/>
            <a:ext cx="56724" cy="25211"/>
          </a:xfrm>
          <a:custGeom>
            <a:avLst/>
            <a:gdLst>
              <a:gd name="T0" fmla="*/ 5 w 11"/>
              <a:gd name="T1" fmla="*/ 5 h 5"/>
              <a:gd name="T2" fmla="*/ 6 w 11"/>
              <a:gd name="T3" fmla="*/ 5 h 5"/>
              <a:gd name="T4" fmla="*/ 11 w 11"/>
              <a:gd name="T5" fmla="*/ 0 h 5"/>
              <a:gd name="T6" fmla="*/ 0 w 11"/>
              <a:gd name="T7" fmla="*/ 0 h 5"/>
              <a:gd name="T8" fmla="*/ 5 w 1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5">
                <a:moveTo>
                  <a:pt x="5" y="5"/>
                </a:moveTo>
                <a:cubicBezTo>
                  <a:pt x="6" y="5"/>
                  <a:pt x="6" y="5"/>
                  <a:pt x="6" y="5"/>
                </a:cubicBezTo>
                <a:cubicBezTo>
                  <a:pt x="9" y="5"/>
                  <a:pt x="11" y="3"/>
                  <a:pt x="1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2" y="5"/>
                  <a:pt x="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9" name="深度视觉·原创设计 https://www.docer.com/works?userid=22383862"/>
          <p:cNvSpPr/>
          <p:nvPr/>
        </p:nvSpPr>
        <p:spPr bwMode="auto">
          <a:xfrm>
            <a:off x="6101975" y="5350196"/>
            <a:ext cx="21429" cy="10085"/>
          </a:xfrm>
          <a:custGeom>
            <a:avLst/>
            <a:gdLst>
              <a:gd name="T0" fmla="*/ 3 w 4"/>
              <a:gd name="T1" fmla="*/ 0 h 2"/>
              <a:gd name="T2" fmla="*/ 1 w 4"/>
              <a:gd name="T3" fmla="*/ 0 h 2"/>
              <a:gd name="T4" fmla="*/ 0 w 4"/>
              <a:gd name="T5" fmla="*/ 1 h 2"/>
              <a:gd name="T6" fmla="*/ 1 w 4"/>
              <a:gd name="T7" fmla="*/ 2 h 2"/>
              <a:gd name="T8" fmla="*/ 3 w 4"/>
              <a:gd name="T9" fmla="*/ 2 h 2"/>
              <a:gd name="T10" fmla="*/ 4 w 4"/>
              <a:gd name="T11" fmla="*/ 1 h 2"/>
              <a:gd name="T12" fmla="*/ 3 w 4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2">
                <a:moveTo>
                  <a:pt x="3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1" y="2"/>
                </a:cubicBezTo>
                <a:cubicBezTo>
                  <a:pt x="3" y="2"/>
                  <a:pt x="3" y="2"/>
                  <a:pt x="3" y="2"/>
                </a:cubicBezTo>
                <a:cubicBezTo>
                  <a:pt x="3" y="2"/>
                  <a:pt x="4" y="2"/>
                  <a:pt x="4" y="1"/>
                </a:cubicBezTo>
                <a:cubicBezTo>
                  <a:pt x="4" y="0"/>
                  <a:pt x="3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0" name="深度视觉·原创设计 https://www.docer.com/works?userid=22383862"/>
          <p:cNvSpPr/>
          <p:nvPr/>
        </p:nvSpPr>
        <p:spPr bwMode="auto">
          <a:xfrm>
            <a:off x="6076764" y="5330027"/>
            <a:ext cx="66809" cy="5042"/>
          </a:xfrm>
          <a:custGeom>
            <a:avLst/>
            <a:gdLst>
              <a:gd name="T0" fmla="*/ 53 w 53"/>
              <a:gd name="T1" fmla="*/ 0 h 4"/>
              <a:gd name="T2" fmla="*/ 4 w 53"/>
              <a:gd name="T3" fmla="*/ 0 h 4"/>
              <a:gd name="T4" fmla="*/ 0 w 53"/>
              <a:gd name="T5" fmla="*/ 0 h 4"/>
              <a:gd name="T6" fmla="*/ 4 w 53"/>
              <a:gd name="T7" fmla="*/ 4 h 4"/>
              <a:gd name="T8" fmla="*/ 53 w 53"/>
              <a:gd name="T9" fmla="*/ 4 h 4"/>
              <a:gd name="T10" fmla="*/ 53 w 53"/>
              <a:gd name="T11" fmla="*/ 0 h 4"/>
              <a:gd name="T12" fmla="*/ 53 w 53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4">
                <a:moveTo>
                  <a:pt x="53" y="0"/>
                </a:moveTo>
                <a:lnTo>
                  <a:pt x="4" y="0"/>
                </a:lnTo>
                <a:lnTo>
                  <a:pt x="0" y="0"/>
                </a:lnTo>
                <a:lnTo>
                  <a:pt x="4" y="4"/>
                </a:lnTo>
                <a:lnTo>
                  <a:pt x="53" y="4"/>
                </a:lnTo>
                <a:lnTo>
                  <a:pt x="53" y="0"/>
                </a:lnTo>
                <a:lnTo>
                  <a:pt x="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1" name="深度视觉·原创设计 https://www.docer.com/works?userid=22383862"/>
          <p:cNvSpPr/>
          <p:nvPr/>
        </p:nvSpPr>
        <p:spPr>
          <a:xfrm>
            <a:off x="8588755" y="2254247"/>
            <a:ext cx="2009488" cy="214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   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在充分发挥《辽宁省进一步稳经济若干政策举措》《抚顺市促进民营经济发展条例实施细则》中的省、市级“小升规”奖励政策，支持企业开展技术改造升级、数字化转型，推动新建项目达产达效，实现入规入统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2" name="深度视觉·原创设计 https://www.docer.com/works?userid=22383862"/>
          <p:cNvSpPr/>
          <p:nvPr/>
        </p:nvSpPr>
        <p:spPr>
          <a:xfrm>
            <a:off x="8793480" y="1932940"/>
            <a:ext cx="160020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强化政策激励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73" name="深度视觉·原创设计 https://www.docer.com/works?userid=22383862"/>
          <p:cNvSpPr/>
          <p:nvPr/>
        </p:nvSpPr>
        <p:spPr>
          <a:xfrm>
            <a:off x="8588755" y="4738052"/>
            <a:ext cx="2009488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   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按照省、市、区相关工作要求，强化对各乡镇街道“小升规”工作的绩效考核，及时掌握各乡镇街道培育工作进展情况，并督促各乡镇街道做好工作落实。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4" name="深度视觉·原创设计 https://www.docer.com/works?userid=22383862"/>
          <p:cNvSpPr/>
          <p:nvPr/>
        </p:nvSpPr>
        <p:spPr>
          <a:xfrm>
            <a:off x="8677275" y="4458335"/>
            <a:ext cx="1831975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强化考核通报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75" name="深度视觉·原创设计 https://www.docer.com/works?userid=22383862"/>
          <p:cNvSpPr/>
          <p:nvPr/>
        </p:nvSpPr>
        <p:spPr>
          <a:xfrm>
            <a:off x="751205" y="4537710"/>
            <a:ext cx="2109470" cy="214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   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以推进辽宁全面振兴新突破三年行动为契机，结合产业特色和未来产业发展方向，通过产业链招商、精准对接招商、头部企业配套招商、产业园区招商等方式，搭建招商活动平台，吸引外来企业来抚投资，推动更多企业入统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6" name="深度视觉·原创设计 https://www.docer.com/works?userid=22383862"/>
          <p:cNvSpPr/>
          <p:nvPr/>
        </p:nvSpPr>
        <p:spPr>
          <a:xfrm>
            <a:off x="939165" y="4200525"/>
            <a:ext cx="180086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加大招商引资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77" name="深度视觉·原创设计 https://www.docer.com/works?userid=22383862"/>
          <p:cNvSpPr/>
          <p:nvPr/>
        </p:nvSpPr>
        <p:spPr>
          <a:xfrm>
            <a:off x="751804" y="2254331"/>
            <a:ext cx="2009488" cy="1886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    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建立区工信局、区统计局、区税务局监测分析联席会议制度，加强信息沟通和研究分析，及时发现影响企业培育工作的突出性问题、潜在性问题，不定期召开专题工作会议推进解决。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8" name="深度视觉·原创设计 https://www.docer.com/works?userid=22383862"/>
          <p:cNvSpPr/>
          <p:nvPr/>
        </p:nvSpPr>
        <p:spPr>
          <a:xfrm>
            <a:off x="967105" y="1866900"/>
            <a:ext cx="1579245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Open Sans" pitchFamily="34" charset="0"/>
                <a:sym typeface="汉仪正圆-55W" panose="00020600040101010101" pitchFamily="18" charset="-122"/>
              </a:rPr>
              <a:t>完善监测分析</a:t>
            </a:r>
            <a:endParaRPr lang="zh-CN" altLang="en-US" sz="1600" b="1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Open Sans" pitchFamily="34" charset="0"/>
              <a:sym typeface="汉仪正圆-55W" panose="00020600040101010101" pitchFamily="18" charset="-122"/>
            </a:endParaRPr>
          </a:p>
        </p:txBody>
      </p:sp>
      <p:sp>
        <p:nvSpPr>
          <p:cNvPr id="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>
            <a:off x="4069715" y="502285"/>
            <a:ext cx="4001770" cy="50101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五、保障机制</a:t>
            </a:r>
            <a:endParaRPr lang="en-US" altLang="zh-CN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0" name="深度视觉·原创设计 https://www.docer.com/works?userid=22383862"/>
          <p:cNvSpPr txBox="1"/>
          <p:nvPr/>
        </p:nvSpPr>
        <p:spPr>
          <a:xfrm>
            <a:off x="1645262" y="1952013"/>
            <a:ext cx="43055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   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本实施方案自印发之日起施行。2018年9月26日抚顺市顺城区人民政府办公室印发的《顺城区促进小微工业企业转型升级为规模以上企业实施意见》（顺政办发〔2018〕51号）同时废止。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/>
          <p:nvPr/>
        </p:nvSpPr>
        <p:spPr>
          <a:xfrm>
            <a:off x="6763658" y="2080208"/>
            <a:ext cx="4044338" cy="2604967"/>
          </a:xfrm>
          <a:custGeom>
            <a:avLst/>
            <a:gdLst>
              <a:gd name="connsiteX0" fmla="*/ 0 w 4044338"/>
              <a:gd name="connsiteY0" fmla="*/ 0 h 2604967"/>
              <a:gd name="connsiteX1" fmla="*/ 4044338 w 4044338"/>
              <a:gd name="connsiteY1" fmla="*/ 0 h 2604967"/>
              <a:gd name="connsiteX2" fmla="*/ 4044338 w 4044338"/>
              <a:gd name="connsiteY2" fmla="*/ 2604967 h 2604967"/>
              <a:gd name="connsiteX3" fmla="*/ 0 w 4044338"/>
              <a:gd name="connsiteY3" fmla="*/ 2604967 h 260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338" h="2604967">
                <a:moveTo>
                  <a:pt x="0" y="0"/>
                </a:moveTo>
                <a:lnTo>
                  <a:pt x="4044338" y="0"/>
                </a:lnTo>
                <a:lnTo>
                  <a:pt x="4044338" y="2604967"/>
                </a:lnTo>
                <a:lnTo>
                  <a:pt x="0" y="2604967"/>
                </a:lnTo>
                <a:close/>
              </a:path>
            </a:pathLst>
          </a:custGeom>
          <a:blipFill>
            <a:blip r:embed="rId1"/>
            <a:srcRect/>
            <a:stretch>
              <a:fillRect t="-66441" b="-6644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82170" y="67428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文件解读单位：顺城区工业和信息化局</a:t>
            </a:r>
            <a:endParaRPr lang="zh-CN" altLang="en-US" sz="200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algn="ctr"/>
            <a:endParaRPr lang="zh-CN" altLang="en-US" sz="200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algn="ctr"/>
            <a:r>
              <a:rPr lang="zh-CN" altLang="en-US" sz="200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文件解读人：吴汶洋</a:t>
            </a:r>
            <a:endParaRPr lang="zh-CN" altLang="en-US" sz="200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algn="ctr"/>
            <a:endParaRPr lang="zh-CN" altLang="en-US" sz="200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  <a:p>
            <a:pPr algn="ctr"/>
            <a:r>
              <a:rPr lang="zh-CN" altLang="en-US" sz="200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解读人办公电话：575</a:t>
            </a:r>
            <a:r>
              <a:rPr lang="en-US" altLang="zh-CN" sz="2000">
                <a:solidFill>
                  <a:schemeClr val="tx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03765</a:t>
            </a:r>
            <a:endParaRPr lang="en-US" altLang="zh-CN" sz="2000">
              <a:solidFill>
                <a:schemeClr val="tx1"/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COMMONDATA" val="eyJoZGlkIjoiMDQ4OGM0ZTk2NDEwMjhiNGE3MWU1YzMxZjlhNmY5NTIifQ=="/>
  <p:tag name="KSO_WPP_MARK_KEY" val="a17db1c9-3a36-429d-9655-06958f1ee11e"/>
</p:tagLst>
</file>

<file path=ppt/theme/theme1.xml><?xml version="1.0" encoding="utf-8"?>
<a:theme xmlns:a="http://schemas.openxmlformats.org/drawingml/2006/main" name="Office 主题​​">
  <a:themeElements>
    <a:clrScheme name="自定义 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65D"/>
      </a:accent1>
      <a:accent2>
        <a:srgbClr val="FEB72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lang="en-US" altLang="zh-CN" sz="2400" dirty="0">
            <a:latin typeface="汉仪正圆-55W" panose="00020600040101010101" pitchFamily="18" charset="-122"/>
            <a:ea typeface="汉仪正圆-55W" panose="00020600040101010101" pitchFamily="18" charset="-122"/>
            <a:sym typeface="汉仪正圆-55W" panose="00020600040101010101" pitchFamily="18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1347</Words>
  <Application>WPS 演示</Application>
  <PresentationFormat>宽屏</PresentationFormat>
  <Paragraphs>104</Paragraphs>
  <Slides>9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汉仪正圆-55W</vt:lpstr>
      <vt:lpstr>阿里巴巴普惠体 Light</vt:lpstr>
      <vt:lpstr>Alibaba PuHuiTi</vt:lpstr>
      <vt:lpstr>Open Sans</vt:lpstr>
      <vt:lpstr>Calibri</vt:lpstr>
      <vt:lpstr>MS PGothic</vt:lpstr>
      <vt:lpstr>微软雅黑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ocean</cp:lastModifiedBy>
  <cp:revision>12</cp:revision>
  <dcterms:created xsi:type="dcterms:W3CDTF">2022-05-31T06:39:00Z</dcterms:created>
  <dcterms:modified xsi:type="dcterms:W3CDTF">2023-08-10T02:35:12Z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C0EEB97C0EE14256ACE2D8A772231BF1_11</vt:lpwstr>
  </property>
</Properties>
</file>